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9"/>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551" r:id="rId16"/>
    <p:sldId id="552" r:id="rId17"/>
    <p:sldId id="553" r:id="rId18"/>
    <p:sldId id="466" r:id="rId19"/>
    <p:sldId id="496" r:id="rId20"/>
    <p:sldId id="469" r:id="rId21"/>
    <p:sldId id="470" r:id="rId22"/>
    <p:sldId id="442" r:id="rId23"/>
    <p:sldId id="443" r:id="rId24"/>
    <p:sldId id="555" r:id="rId25"/>
    <p:sldId id="554" r:id="rId26"/>
    <p:sldId id="444" r:id="rId27"/>
    <p:sldId id="529" r:id="rId28"/>
    <p:sldId id="422" r:id="rId29"/>
    <p:sldId id="423" r:id="rId30"/>
    <p:sldId id="424" r:id="rId31"/>
    <p:sldId id="533" r:id="rId32"/>
    <p:sldId id="478" r:id="rId33"/>
    <p:sldId id="534" r:id="rId34"/>
    <p:sldId id="367" r:id="rId35"/>
    <p:sldId id="495" r:id="rId36"/>
    <p:sldId id="371" r:id="rId37"/>
    <p:sldId id="497" r:id="rId38"/>
    <p:sldId id="512" r:id="rId39"/>
    <p:sldId id="418" r:id="rId40"/>
    <p:sldId id="378" r:id="rId41"/>
    <p:sldId id="379" r:id="rId42"/>
    <p:sldId id="536" r:id="rId43"/>
    <p:sldId id="381" r:id="rId44"/>
    <p:sldId id="382" r:id="rId45"/>
    <p:sldId id="383" r:id="rId46"/>
    <p:sldId id="384" r:id="rId47"/>
    <p:sldId id="385" r:id="rId48"/>
    <p:sldId id="386" r:id="rId49"/>
    <p:sldId id="387" r:id="rId50"/>
    <p:sldId id="388" r:id="rId51"/>
    <p:sldId id="521" r:id="rId52"/>
    <p:sldId id="419" r:id="rId53"/>
    <p:sldId id="420" r:id="rId54"/>
    <p:sldId id="421" r:id="rId55"/>
    <p:sldId id="476" r:id="rId56"/>
    <p:sldId id="522" r:id="rId57"/>
    <p:sldId id="479" r:id="rId58"/>
    <p:sldId id="481" r:id="rId59"/>
    <p:sldId id="480" r:id="rId60"/>
    <p:sldId id="482" r:id="rId61"/>
    <p:sldId id="372" r:id="rId62"/>
    <p:sldId id="373" r:id="rId63"/>
    <p:sldId id="537" r:id="rId64"/>
    <p:sldId id="538" r:id="rId65"/>
    <p:sldId id="375" r:id="rId66"/>
    <p:sldId id="376" r:id="rId67"/>
    <p:sldId id="377" r:id="rId68"/>
    <p:sldId id="498" r:id="rId69"/>
    <p:sldId id="530" r:id="rId70"/>
    <p:sldId id="431" r:id="rId71"/>
    <p:sldId id="432" r:id="rId72"/>
    <p:sldId id="433" r:id="rId73"/>
    <p:sldId id="539" r:id="rId74"/>
    <p:sldId id="434" r:id="rId75"/>
    <p:sldId id="436" r:id="rId76"/>
    <p:sldId id="437" r:id="rId77"/>
    <p:sldId id="438" r:id="rId78"/>
    <p:sldId id="439" r:id="rId79"/>
    <p:sldId id="440" r:id="rId80"/>
    <p:sldId id="441" r:id="rId81"/>
    <p:sldId id="523" r:id="rId82"/>
    <p:sldId id="445" r:id="rId83"/>
    <p:sldId id="446" r:id="rId84"/>
    <p:sldId id="524" r:id="rId85"/>
    <p:sldId id="447" r:id="rId86"/>
    <p:sldId id="477" r:id="rId87"/>
    <p:sldId id="448" r:id="rId88"/>
    <p:sldId id="449" r:id="rId89"/>
    <p:sldId id="556" r:id="rId90"/>
    <p:sldId id="557" r:id="rId91"/>
    <p:sldId id="558" r:id="rId92"/>
    <p:sldId id="450" r:id="rId93"/>
    <p:sldId id="559" r:id="rId94"/>
    <p:sldId id="560" r:id="rId95"/>
    <p:sldId id="451" r:id="rId96"/>
    <p:sldId id="452" r:id="rId97"/>
    <p:sldId id="453" r:id="rId98"/>
    <p:sldId id="417" r:id="rId99"/>
    <p:sldId id="493" r:id="rId100"/>
    <p:sldId id="525" r:id="rId101"/>
    <p:sldId id="399" r:id="rId102"/>
    <p:sldId id="458" r:id="rId103"/>
    <p:sldId id="400" r:id="rId104"/>
    <p:sldId id="542" r:id="rId105"/>
    <p:sldId id="401" r:id="rId106"/>
    <p:sldId id="486" r:id="rId107"/>
    <p:sldId id="487" r:id="rId108"/>
    <p:sldId id="488" r:id="rId109"/>
    <p:sldId id="489" r:id="rId110"/>
    <p:sldId id="540" r:id="rId111"/>
    <p:sldId id="541" r:id="rId112"/>
    <p:sldId id="543" r:id="rId113"/>
    <p:sldId id="544" r:id="rId114"/>
    <p:sldId id="545" r:id="rId115"/>
    <p:sldId id="546" r:id="rId116"/>
    <p:sldId id="547" r:id="rId117"/>
    <p:sldId id="548" r:id="rId118"/>
    <p:sldId id="549" r:id="rId119"/>
    <p:sldId id="550" r:id="rId120"/>
    <p:sldId id="409" r:id="rId121"/>
    <p:sldId id="410" r:id="rId122"/>
    <p:sldId id="411" r:id="rId123"/>
    <p:sldId id="484" r:id="rId124"/>
    <p:sldId id="526" r:id="rId125"/>
    <p:sldId id="471" r:id="rId126"/>
    <p:sldId id="473" r:id="rId127"/>
    <p:sldId id="472"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770B4B-9EF0-4E67-8F55-AE3723FC9E16}" v="46" dt="2020-01-04T21:20:48.649"/>
    <p1510:client id="{C3165C0B-232B-44F5-9329-6FDB144D1562}" v="154" dt="2020-01-05T02:18:20.7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1935" autoAdjust="0"/>
  </p:normalViewPr>
  <p:slideViewPr>
    <p:cSldViewPr snapToGrid="0">
      <p:cViewPr varScale="1">
        <p:scale>
          <a:sx n="61" d="100"/>
          <a:sy n="61" d="100"/>
        </p:scale>
        <p:origin x="332" y="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5"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35</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38</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51</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57</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366161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81</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84</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772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951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060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20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081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the Glue job.</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100</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108</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125</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27</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38131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1/4/2020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1/4/2020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1/4/2020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1/4/2020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yzandme/aws-glue-tutorial.git"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43.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2.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7.PNG"/><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 (Personal or Temporary)</a:t>
            </a:r>
          </a:p>
          <a:p>
            <a:pPr lvl="1"/>
            <a:r>
              <a:rPr lang="en-US" sz="2000" dirty="0"/>
              <a:t>Clone or save git repository </a:t>
            </a:r>
            <a:r>
              <a:rPr lang="en-US" sz="2000" dirty="0">
                <a:hlinkClick r:id="rId4"/>
              </a:rPr>
              <a:t>https://github.com/jayzandme/aws-glue-tutorial.git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155164"/>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C67BCEAE-7F19-4422-804A-1504BE2C04FB}"/>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generated with very high confidence">
            <a:extLst>
              <a:ext uri="{FF2B5EF4-FFF2-40B4-BE49-F238E27FC236}">
                <a16:creationId xmlns:a16="http://schemas.microsoft.com/office/drawing/2014/main" id="{8B53182A-307A-4889-833F-D37A1A465FD5}"/>
              </a:ext>
            </a:extLst>
          </p:cNvPr>
          <p:cNvPicPr>
            <a:picLocks noChangeAspect="1"/>
          </p:cNvPicPr>
          <p:nvPr/>
        </p:nvPicPr>
        <p:blipFill rotWithShape="1">
          <a:blip r:embed="rId2">
            <a:extLst>
              <a:ext uri="{28A0092B-C50C-407E-A947-70E740481C1C}">
                <a14:useLocalDpi xmlns:a14="http://schemas.microsoft.com/office/drawing/2010/main" val="0"/>
              </a:ext>
            </a:extLst>
          </a:blip>
          <a:srcRect l="9067" t="26274" r="20298" b="26915"/>
          <a:stretch/>
        </p:blipFill>
        <p:spPr>
          <a:xfrm>
            <a:off x="284596" y="2201202"/>
            <a:ext cx="10347674" cy="3416800"/>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9676262" y="5090614"/>
            <a:ext cx="7369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379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94D1DAC-3947-43D5-BC7C-A93B8530AC0D}"/>
              </a:ext>
            </a:extLst>
          </p:cNvPr>
          <p:cNvPicPr>
            <a:picLocks noChangeAspect="1"/>
          </p:cNvPicPr>
          <p:nvPr/>
        </p:nvPicPr>
        <p:blipFill rotWithShape="1">
          <a:blip r:embed="rId2">
            <a:extLst>
              <a:ext uri="{28A0092B-C50C-407E-A947-70E740481C1C}">
                <a14:useLocalDpi xmlns:a14="http://schemas.microsoft.com/office/drawing/2010/main" val="0"/>
              </a:ext>
            </a:extLst>
          </a:blip>
          <a:srcRect l="20843" t="15410" r="30494" b="47369"/>
          <a:stretch/>
        </p:blipFill>
        <p:spPr>
          <a:xfrm>
            <a:off x="2263862" y="2117282"/>
            <a:ext cx="7664275" cy="2623435"/>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4450316" y="3407733"/>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2" name="Oval 11">
            <a:extLst>
              <a:ext uri="{FF2B5EF4-FFF2-40B4-BE49-F238E27FC236}">
                <a16:creationId xmlns:a16="http://schemas.microsoft.com/office/drawing/2014/main" id="{5F486511-02AC-4AA3-8857-8E81288F9DCA}"/>
              </a:ext>
            </a:extLst>
          </p:cNvPr>
          <p:cNvSpPr/>
          <p:nvPr/>
        </p:nvSpPr>
        <p:spPr>
          <a:xfrm>
            <a:off x="8396755" y="624193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1D8A45D-6340-4BA7-BCB0-7F5C6B0C7E6F}"/>
              </a:ext>
            </a:extLst>
          </p:cNvPr>
          <p:cNvGrpSpPr/>
          <p:nvPr/>
        </p:nvGrpSpPr>
        <p:grpSpPr>
          <a:xfrm>
            <a:off x="2137163" y="1412679"/>
            <a:ext cx="7103090" cy="5206074"/>
            <a:chOff x="2137163" y="1412679"/>
            <a:chExt cx="7103090" cy="5206074"/>
          </a:xfrm>
        </p:grpSpPr>
        <p:pic>
          <p:nvPicPr>
            <p:cNvPr id="3" name="Picture 2" descr="A screenshot of a cell phone&#10;&#10;Description generated with very high confidence">
              <a:extLst>
                <a:ext uri="{FF2B5EF4-FFF2-40B4-BE49-F238E27FC236}">
                  <a16:creationId xmlns:a16="http://schemas.microsoft.com/office/drawing/2014/main" id="{0805DE9B-9FD7-4E6F-8FE2-256C08964F7E}"/>
                </a:ext>
              </a:extLst>
            </p:cNvPr>
            <p:cNvPicPr>
              <a:picLocks noChangeAspect="1"/>
            </p:cNvPicPr>
            <p:nvPr/>
          </p:nvPicPr>
          <p:blipFill rotWithShape="1">
            <a:blip r:embed="rId3">
              <a:extLst>
                <a:ext uri="{28A0092B-C50C-407E-A947-70E740481C1C}">
                  <a14:useLocalDpi xmlns:a14="http://schemas.microsoft.com/office/drawing/2010/main" val="0"/>
                </a:ext>
              </a:extLst>
            </a:blip>
            <a:srcRect l="23056" t="10041" r="23144" b="8717"/>
            <a:stretch/>
          </p:blipFill>
          <p:spPr>
            <a:xfrm>
              <a:off x="2137163" y="1412679"/>
              <a:ext cx="7103090" cy="5206074"/>
            </a:xfrm>
            <a:prstGeom prst="rect">
              <a:avLst/>
            </a:prstGeom>
            <a:ln>
              <a:solidFill>
                <a:schemeClr val="tx1"/>
              </a:solidFill>
            </a:ln>
          </p:spPr>
        </p:pic>
        <p:pic>
          <p:nvPicPr>
            <p:cNvPr id="8" name="Picture 7" descr="A screenshot of a cell phone&#10;&#10;Description generated with very high confidence">
              <a:extLst>
                <a:ext uri="{FF2B5EF4-FFF2-40B4-BE49-F238E27FC236}">
                  <a16:creationId xmlns:a16="http://schemas.microsoft.com/office/drawing/2014/main" id="{99A5F5BF-AFAE-4661-ADB8-C2C1CE78C62B}"/>
                </a:ext>
              </a:extLst>
            </p:cNvPr>
            <p:cNvPicPr>
              <a:picLocks noChangeAspect="1"/>
            </p:cNvPicPr>
            <p:nvPr/>
          </p:nvPicPr>
          <p:blipFill rotWithShape="1">
            <a:blip r:embed="rId4">
              <a:extLst>
                <a:ext uri="{28A0092B-C50C-407E-A947-70E740481C1C}">
                  <a14:useLocalDpi xmlns:a14="http://schemas.microsoft.com/office/drawing/2010/main" val="0"/>
                </a:ext>
              </a:extLst>
            </a:blip>
            <a:srcRect l="24210" t="50000" r="26381" b="43495"/>
            <a:stretch/>
          </p:blipFill>
          <p:spPr>
            <a:xfrm>
              <a:off x="2298692" y="3891677"/>
              <a:ext cx="6523089" cy="399943"/>
            </a:xfrm>
            <a:prstGeom prst="rect">
              <a:avLst/>
            </a:prstGeom>
          </p:spPr>
        </p:pic>
      </p:grpSp>
    </p:spTree>
    <p:extLst>
      <p:ext uri="{BB962C8B-B14F-4D97-AF65-F5344CB8AC3E}">
        <p14:creationId xmlns:p14="http://schemas.microsoft.com/office/powerpoint/2010/main" val="3449467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83A5B363-87CE-4F1B-B8AE-AA8890CC1421}"/>
              </a:ext>
            </a:extLst>
          </p:cNvPr>
          <p:cNvPicPr>
            <a:picLocks noChangeAspect="1"/>
          </p:cNvPicPr>
          <p:nvPr/>
        </p:nvPicPr>
        <p:blipFill rotWithShape="1">
          <a:blip r:embed="rId3">
            <a:extLst>
              <a:ext uri="{28A0092B-C50C-407E-A947-70E740481C1C}">
                <a14:useLocalDpi xmlns:a14="http://schemas.microsoft.com/office/drawing/2010/main" val="0"/>
              </a:ext>
            </a:extLst>
          </a:blip>
          <a:srcRect l="87558" r="557" b="76472"/>
          <a:stretch/>
        </p:blipFill>
        <p:spPr>
          <a:xfrm>
            <a:off x="3200990" y="2043913"/>
            <a:ext cx="3859619" cy="277017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2" name="Oval 11">
            <a:extLst>
              <a:ext uri="{FF2B5EF4-FFF2-40B4-BE49-F238E27FC236}">
                <a16:creationId xmlns:a16="http://schemas.microsoft.com/office/drawing/2014/main" id="{8BD934A6-A801-4E72-826F-E480AD6F7870}"/>
              </a:ext>
            </a:extLst>
          </p:cNvPr>
          <p:cNvSpPr/>
          <p:nvPr/>
        </p:nvSpPr>
        <p:spPr>
          <a:xfrm>
            <a:off x="3757776" y="3386467"/>
            <a:ext cx="3302833" cy="89845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6850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075" y="202169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2830682" y="3280005"/>
            <a:ext cx="3038490" cy="124946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8E57929D-54E4-4BD0-B8B0-F00DA6237295}"/>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6266C20A-40D1-4F56-B475-58ABFE7437BA}"/>
              </a:ext>
            </a:extLst>
          </p:cNvPr>
          <p:cNvPicPr>
            <a:picLocks noChangeAspect="1"/>
          </p:cNvPicPr>
          <p:nvPr/>
        </p:nvPicPr>
        <p:blipFill rotWithShape="1">
          <a:blip r:embed="rId2">
            <a:extLst>
              <a:ext uri="{28A0092B-C50C-407E-A947-70E740481C1C}">
                <a14:useLocalDpi xmlns:a14="http://schemas.microsoft.com/office/drawing/2010/main" val="0"/>
              </a:ext>
            </a:extLst>
          </a:blip>
          <a:srcRect t="18821" r="9651" b="24186"/>
          <a:stretch/>
        </p:blipFill>
        <p:spPr>
          <a:xfrm>
            <a:off x="588335" y="2151486"/>
            <a:ext cx="11015330" cy="3274828"/>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8726514" y="3552961"/>
            <a:ext cx="3051503" cy="103268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211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5E886163-3118-4B93-8554-14F6D5EFA252}"/>
              </a:ext>
            </a:extLst>
          </p:cNvPr>
          <p:cNvPicPr>
            <a:picLocks noChangeAspect="1"/>
          </p:cNvPicPr>
          <p:nvPr/>
        </p:nvPicPr>
        <p:blipFill rotWithShape="1">
          <a:blip r:embed="rId2">
            <a:extLst>
              <a:ext uri="{28A0092B-C50C-407E-A947-70E740481C1C}">
                <a14:useLocalDpi xmlns:a14="http://schemas.microsoft.com/office/drawing/2010/main" val="0"/>
              </a:ext>
            </a:extLst>
          </a:blip>
          <a:srcRect l="30967" t="15335" r="32948" b="12269"/>
          <a:stretch/>
        </p:blipFill>
        <p:spPr>
          <a:xfrm>
            <a:off x="6016010" y="1317232"/>
            <a:ext cx="4856672" cy="5245873"/>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9267223"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E6422A-0F21-4F97-BA03-27E99DBF47DE}"/>
              </a:ext>
            </a:extLst>
          </p:cNvPr>
          <p:cNvSpPr/>
          <p:nvPr/>
        </p:nvSpPr>
        <p:spPr>
          <a:xfrm>
            <a:off x="6096206" y="6084149"/>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FBD7F023-5225-493B-8F5B-0787D6C352C8}"/>
              </a:ext>
            </a:extLst>
          </p:cNvPr>
          <p:cNvCxnSpPr>
            <a:cxnSpLocks/>
          </p:cNvCxnSpPr>
          <p:nvPr/>
        </p:nvCxnSpPr>
        <p:spPr>
          <a:xfrm flipV="1">
            <a:off x="3009014" y="3921345"/>
            <a:ext cx="3171069"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49565F1-07C3-486C-BDAA-E1597686D0BE}"/>
              </a:ext>
            </a:extLst>
          </p:cNvPr>
          <p:cNvCxnSpPr>
            <a:cxnSpLocks/>
          </p:cNvCxnSpPr>
          <p:nvPr/>
        </p:nvCxnSpPr>
        <p:spPr>
          <a:xfrm>
            <a:off x="3243540" y="3225917"/>
            <a:ext cx="2936543"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F30E44-E34D-4503-9366-4C36963F6890}"/>
              </a:ext>
            </a:extLst>
          </p:cNvPr>
          <p:cNvCxnSpPr>
            <a:cxnSpLocks/>
          </p:cNvCxnSpPr>
          <p:nvPr/>
        </p:nvCxnSpPr>
        <p:spPr>
          <a:xfrm flipV="1">
            <a:off x="4162097" y="2154623"/>
            <a:ext cx="2017986" cy="58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9C0E95D-077E-41B1-AB18-AF5440B63063}"/>
              </a:ext>
            </a:extLst>
          </p:cNvPr>
          <p:cNvSpPr txBox="1"/>
          <p:nvPr/>
        </p:nvSpPr>
        <p:spPr>
          <a:xfrm>
            <a:off x="435737" y="1797186"/>
            <a:ext cx="3726360" cy="830997"/>
          </a:xfrm>
          <a:prstGeom prst="rect">
            <a:avLst/>
          </a:prstGeom>
          <a:noFill/>
        </p:spPr>
        <p:txBody>
          <a:bodyPr wrap="square" rtlCol="0">
            <a:spAutoFit/>
          </a:bodyPr>
          <a:lstStyle/>
          <a:p>
            <a:r>
              <a:rPr lang="en-US" sz="2400" dirty="0">
                <a:solidFill>
                  <a:srgbClr val="FF0000"/>
                </a:solidFill>
              </a:rPr>
              <a:t>Give your data source a name</a:t>
            </a:r>
          </a:p>
        </p:txBody>
      </p:sp>
      <p:sp>
        <p:nvSpPr>
          <p:cNvPr id="7" name="TextBox 6">
            <a:extLst>
              <a:ext uri="{FF2B5EF4-FFF2-40B4-BE49-F238E27FC236}">
                <a16:creationId xmlns:a16="http://schemas.microsoft.com/office/drawing/2014/main" id="{CD954829-A7A9-43B2-B2C0-78C1A2159DF8}"/>
              </a:ext>
            </a:extLst>
          </p:cNvPr>
          <p:cNvSpPr txBox="1"/>
          <p:nvPr/>
        </p:nvSpPr>
        <p:spPr>
          <a:xfrm>
            <a:off x="435738" y="2625752"/>
            <a:ext cx="2807802"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8" name="Straight Arrow Connector 7">
            <a:extLst>
              <a:ext uri="{FF2B5EF4-FFF2-40B4-BE49-F238E27FC236}">
                <a16:creationId xmlns:a16="http://schemas.microsoft.com/office/drawing/2014/main" id="{1CB1D062-B50D-42D5-B73B-53C40CECD792}"/>
              </a:ext>
            </a:extLst>
          </p:cNvPr>
          <p:cNvCxnSpPr>
            <a:cxnSpLocks/>
          </p:cNvCxnSpPr>
          <p:nvPr/>
        </p:nvCxnSpPr>
        <p:spPr>
          <a:xfrm flipV="1">
            <a:off x="3009014" y="4544071"/>
            <a:ext cx="3213111"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3641CA-099F-4C50-926E-56020AA4B45B}"/>
              </a:ext>
            </a:extLst>
          </p:cNvPr>
          <p:cNvSpPr txBox="1"/>
          <p:nvPr/>
        </p:nvSpPr>
        <p:spPr>
          <a:xfrm>
            <a:off x="435737" y="4183610"/>
            <a:ext cx="2573277"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24" name="Straight Arrow Connector 23">
            <a:extLst>
              <a:ext uri="{FF2B5EF4-FFF2-40B4-BE49-F238E27FC236}">
                <a16:creationId xmlns:a16="http://schemas.microsoft.com/office/drawing/2014/main" id="{5E241B2E-D549-4913-82A5-2AF2997F927E}"/>
              </a:ext>
            </a:extLst>
          </p:cNvPr>
          <p:cNvCxnSpPr>
            <a:cxnSpLocks/>
          </p:cNvCxnSpPr>
          <p:nvPr/>
        </p:nvCxnSpPr>
        <p:spPr>
          <a:xfrm>
            <a:off x="3009014" y="4783775"/>
            <a:ext cx="3213111"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B843C5-7E8A-4F49-95B8-C61DD580C5DF}"/>
              </a:ext>
            </a:extLst>
          </p:cNvPr>
          <p:cNvCxnSpPr>
            <a:cxnSpLocks/>
          </p:cNvCxnSpPr>
          <p:nvPr/>
        </p:nvCxnSpPr>
        <p:spPr>
          <a:xfrm>
            <a:off x="3009014" y="4783775"/>
            <a:ext cx="3213111"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2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112B988-56F8-47AA-A8CE-3FDA3F44FFE1}"/>
              </a:ext>
            </a:extLst>
          </p:cNvPr>
          <p:cNvPicPr>
            <a:picLocks noChangeAspect="1"/>
          </p:cNvPicPr>
          <p:nvPr/>
        </p:nvPicPr>
        <p:blipFill rotWithShape="1">
          <a:blip r:embed="rId2">
            <a:extLst>
              <a:ext uri="{28A0092B-C50C-407E-A947-70E740481C1C}">
                <a14:useLocalDpi xmlns:a14="http://schemas.microsoft.com/office/drawing/2010/main" val="0"/>
              </a:ext>
            </a:extLst>
          </a:blip>
          <a:srcRect l="8843" t="3506" r="13412" b="14894"/>
          <a:stretch/>
        </p:blipFill>
        <p:spPr>
          <a:xfrm>
            <a:off x="3243539" y="1623940"/>
            <a:ext cx="5800299" cy="468376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532429" y="5827880"/>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14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2ACA8351-BDBE-40C5-A0A1-6C37D039E3F6}"/>
              </a:ext>
            </a:extLst>
          </p:cNvPr>
          <p:cNvPicPr>
            <a:picLocks noChangeAspect="1"/>
          </p:cNvPicPr>
          <p:nvPr/>
        </p:nvPicPr>
        <p:blipFill rotWithShape="1">
          <a:blip r:embed="rId2">
            <a:extLst>
              <a:ext uri="{28A0092B-C50C-407E-A947-70E740481C1C}">
                <a14:useLocalDpi xmlns:a14="http://schemas.microsoft.com/office/drawing/2010/main" val="0"/>
              </a:ext>
            </a:extLst>
          </a:blip>
          <a:srcRect l="32015" t="16963" r="28358" b="43277"/>
          <a:stretch/>
        </p:blipFill>
        <p:spPr>
          <a:xfrm>
            <a:off x="2274247" y="2028826"/>
            <a:ext cx="7643505" cy="379905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970294" y="5049958"/>
            <a:ext cx="1851040" cy="5729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179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21DA65ED-629B-488E-ADBB-7C9A0354F114}"/>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40138" b="52463"/>
          <a:stretch/>
        </p:blipFill>
        <p:spPr>
          <a:xfrm>
            <a:off x="1616439" y="2080046"/>
            <a:ext cx="8959121" cy="4176852"/>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486291"/>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12" name="Straight Arrow Connector 11">
            <a:extLst>
              <a:ext uri="{FF2B5EF4-FFF2-40B4-BE49-F238E27FC236}">
                <a16:creationId xmlns:a16="http://schemas.microsoft.com/office/drawing/2014/main" id="{6D262D31-07DE-4D62-85BA-D1665DD7E687}"/>
              </a:ext>
            </a:extLst>
          </p:cNvPr>
          <p:cNvCxnSpPr>
            <a:cxnSpLocks/>
          </p:cNvCxnSpPr>
          <p:nvPr/>
        </p:nvCxnSpPr>
        <p:spPr>
          <a:xfrm flipH="1">
            <a:off x="2809461" y="1913719"/>
            <a:ext cx="581742" cy="3451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flipH="1">
            <a:off x="3100332" y="1945723"/>
            <a:ext cx="290871" cy="12347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75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F7E1605-4C35-4B2B-A3CC-5DE1279E3946}"/>
              </a:ext>
            </a:extLst>
          </p:cNvPr>
          <p:cNvPicPr>
            <a:picLocks noChangeAspect="1"/>
          </p:cNvPicPr>
          <p:nvPr/>
        </p:nvPicPr>
        <p:blipFill rotWithShape="1">
          <a:blip r:embed="rId2">
            <a:extLst>
              <a:ext uri="{28A0092B-C50C-407E-A947-70E740481C1C}">
                <a14:useLocalDpi xmlns:a14="http://schemas.microsoft.com/office/drawing/2010/main" val="0"/>
              </a:ext>
            </a:extLst>
          </a:blip>
          <a:srcRect r="34348" b="39629"/>
          <a:stretch/>
        </p:blipFill>
        <p:spPr>
          <a:xfrm>
            <a:off x="821796" y="2086285"/>
            <a:ext cx="10491712" cy="3968681"/>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526048"/>
            <a:ext cx="5718629" cy="461665"/>
          </a:xfrm>
          <a:prstGeom prst="rect">
            <a:avLst/>
          </a:prstGeom>
          <a:noFill/>
        </p:spPr>
        <p:txBody>
          <a:bodyPr wrap="square" rtlCol="0">
            <a:spAutoFit/>
          </a:bodyPr>
          <a:lstStyle/>
          <a:p>
            <a:r>
              <a:rPr lang="en-US" sz="2400" dirty="0">
                <a:solidFill>
                  <a:srgbClr val="FF0000"/>
                </a:solidFill>
              </a:rPr>
              <a:t>Enter title</a:t>
            </a:r>
          </a:p>
        </p:txBody>
      </p: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a:off x="3391204" y="1945723"/>
            <a:ext cx="880809" cy="12828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809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E8438D74-8DBB-48EE-93B2-D5783394A646}"/>
              </a:ext>
            </a:extLst>
          </p:cNvPr>
          <p:cNvPicPr>
            <a:picLocks noChangeAspect="1"/>
          </p:cNvPicPr>
          <p:nvPr/>
        </p:nvPicPr>
        <p:blipFill rotWithShape="1">
          <a:blip r:embed="rId3">
            <a:extLst>
              <a:ext uri="{28A0092B-C50C-407E-A947-70E740481C1C}">
                <a14:useLocalDpi xmlns:a14="http://schemas.microsoft.com/office/drawing/2010/main" val="0"/>
              </a:ext>
            </a:extLst>
          </a:blip>
          <a:srcRect t="-77" r="32993" b="19538"/>
          <a:stretch/>
        </p:blipFill>
        <p:spPr>
          <a:xfrm>
            <a:off x="2382852" y="1604801"/>
            <a:ext cx="7426296" cy="5013952"/>
          </a:xfrm>
          <a:prstGeom prst="rect">
            <a:avLst/>
          </a:prstGeom>
        </p:spPr>
      </p:pic>
      <p:sp>
        <p:nvSpPr>
          <p:cNvPr id="12" name="TextBox 11">
            <a:extLst>
              <a:ext uri="{FF2B5EF4-FFF2-40B4-BE49-F238E27FC236}">
                <a16:creationId xmlns:a16="http://schemas.microsoft.com/office/drawing/2014/main" id="{DF92A9D3-55C6-4688-9EF2-5CC26E35BEF1}"/>
              </a:ext>
            </a:extLst>
          </p:cNvPr>
          <p:cNvSpPr txBox="1"/>
          <p:nvPr/>
        </p:nvSpPr>
        <p:spPr>
          <a:xfrm>
            <a:off x="197310" y="3800057"/>
            <a:ext cx="1976047" cy="1200329"/>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16" name="Straight Arrow Connector 15">
            <a:extLst>
              <a:ext uri="{FF2B5EF4-FFF2-40B4-BE49-F238E27FC236}">
                <a16:creationId xmlns:a16="http://schemas.microsoft.com/office/drawing/2014/main" id="{417F0705-6E99-4478-ACD7-AE3378C8FE6B}"/>
              </a:ext>
            </a:extLst>
          </p:cNvPr>
          <p:cNvCxnSpPr>
            <a:cxnSpLocks/>
            <a:stCxn id="12" idx="3"/>
          </p:cNvCxnSpPr>
          <p:nvPr/>
        </p:nvCxnSpPr>
        <p:spPr>
          <a:xfrm flipV="1">
            <a:off x="2173357" y="4071196"/>
            <a:ext cx="1070182" cy="329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00012C-BFCE-481E-BE01-F609ABA73CCC}"/>
              </a:ext>
            </a:extLst>
          </p:cNvPr>
          <p:cNvCxnSpPr>
            <a:cxnSpLocks/>
            <a:stCxn id="12" idx="3"/>
          </p:cNvCxnSpPr>
          <p:nvPr/>
        </p:nvCxnSpPr>
        <p:spPr>
          <a:xfrm>
            <a:off x="2173357" y="4400222"/>
            <a:ext cx="1070182" cy="13933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131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F799FA81-78F8-4048-ADBC-F1F61FC8C918}"/>
              </a:ext>
            </a:extLst>
          </p:cNvPr>
          <p:cNvPicPr>
            <a:picLocks noChangeAspect="1"/>
          </p:cNvPicPr>
          <p:nvPr/>
        </p:nvPicPr>
        <p:blipFill rotWithShape="1">
          <a:blip r:embed="rId3">
            <a:extLst>
              <a:ext uri="{28A0092B-C50C-407E-A947-70E740481C1C}">
                <a14:useLocalDpi xmlns:a14="http://schemas.microsoft.com/office/drawing/2010/main" val="0"/>
              </a:ext>
            </a:extLst>
          </a:blip>
          <a:srcRect l="5249" t="8360" r="25044" b="17722"/>
          <a:stretch/>
        </p:blipFill>
        <p:spPr>
          <a:xfrm>
            <a:off x="2708448" y="1536557"/>
            <a:ext cx="7366309" cy="5069278"/>
          </a:xfrm>
          <a:prstGeom prst="rect">
            <a:avLst/>
          </a:prstGeom>
          <a:ln>
            <a:solidFill>
              <a:schemeClr val="tx1"/>
            </a:solidFill>
          </a:ln>
        </p:spPr>
      </p:pic>
      <p:sp>
        <p:nvSpPr>
          <p:cNvPr id="17" name="TextBox 16">
            <a:extLst>
              <a:ext uri="{FF2B5EF4-FFF2-40B4-BE49-F238E27FC236}">
                <a16:creationId xmlns:a16="http://schemas.microsoft.com/office/drawing/2014/main" id="{4770B449-2178-4B6C-AA44-3D9C96BA49C2}"/>
              </a:ext>
            </a:extLst>
          </p:cNvPr>
          <p:cNvSpPr txBox="1"/>
          <p:nvPr/>
        </p:nvSpPr>
        <p:spPr>
          <a:xfrm>
            <a:off x="440267" y="1851056"/>
            <a:ext cx="1918620" cy="1569660"/>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9" name="Straight Arrow Connector 18">
            <a:extLst>
              <a:ext uri="{FF2B5EF4-FFF2-40B4-BE49-F238E27FC236}">
                <a16:creationId xmlns:a16="http://schemas.microsoft.com/office/drawing/2014/main" id="{EF53A5C2-C4FC-4996-AA55-BDF0FE7C6C41}"/>
              </a:ext>
            </a:extLst>
          </p:cNvPr>
          <p:cNvCxnSpPr>
            <a:cxnSpLocks/>
            <a:stCxn id="17" idx="3"/>
          </p:cNvCxnSpPr>
          <p:nvPr/>
        </p:nvCxnSpPr>
        <p:spPr>
          <a:xfrm>
            <a:off x="2358887" y="2635886"/>
            <a:ext cx="3860948" cy="31577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446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generated with very high confidence">
            <a:extLst>
              <a:ext uri="{FF2B5EF4-FFF2-40B4-BE49-F238E27FC236}">
                <a16:creationId xmlns:a16="http://schemas.microsoft.com/office/drawing/2014/main" id="{860C8643-9D65-4BF4-B883-F594510E76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669" b="7089"/>
          <a:stretch/>
        </p:blipFill>
        <p:spPr>
          <a:xfrm>
            <a:off x="2951892" y="1569485"/>
            <a:ext cx="6288215" cy="5150937"/>
          </a:xfrm>
        </p:spPr>
      </p:pic>
      <p:sp>
        <p:nvSpPr>
          <p:cNvPr id="6" name="TextBox 5">
            <a:extLst>
              <a:ext uri="{FF2B5EF4-FFF2-40B4-BE49-F238E27FC236}">
                <a16:creationId xmlns:a16="http://schemas.microsoft.com/office/drawing/2014/main" id="{622076E3-3EA3-4D93-B870-985838C0F14C}"/>
              </a:ext>
            </a:extLst>
          </p:cNvPr>
          <p:cNvSpPr txBox="1"/>
          <p:nvPr/>
        </p:nvSpPr>
        <p:spPr>
          <a:xfrm>
            <a:off x="0" y="2313111"/>
            <a:ext cx="3111477" cy="1200329"/>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5130800" y="2528963"/>
            <a:ext cx="1733079" cy="81649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9243223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97BC8785-ED53-424A-B347-89708A82D8F9}"/>
              </a:ext>
            </a:extLst>
          </p:cNvPr>
          <p:cNvPicPr>
            <a:picLocks noChangeAspect="1"/>
          </p:cNvPicPr>
          <p:nvPr/>
        </p:nvPicPr>
        <p:blipFill rotWithShape="1">
          <a:blip r:embed="rId2">
            <a:extLst>
              <a:ext uri="{28A0092B-C50C-407E-A947-70E740481C1C}">
                <a14:useLocalDpi xmlns:a14="http://schemas.microsoft.com/office/drawing/2010/main" val="0"/>
              </a:ext>
            </a:extLst>
          </a:blip>
          <a:srcRect l="5202" t="33946" r="21157" b="-1836"/>
          <a:stretch/>
        </p:blipFill>
        <p:spPr>
          <a:xfrm>
            <a:off x="2120348" y="1866376"/>
            <a:ext cx="7951304" cy="4655855"/>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878505" y="1418282"/>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1749285" y="4386471"/>
            <a:ext cx="2756453" cy="225444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96005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AEDCD-919A-4313-8E23-C0A3E3E29C88}"/>
              </a:ext>
            </a:extLst>
          </p:cNvPr>
          <p:cNvPicPr>
            <a:picLocks noChangeAspect="1"/>
          </p:cNvPicPr>
          <p:nvPr/>
        </p:nvPicPr>
        <p:blipFill rotWithShape="1">
          <a:blip r:embed="rId2"/>
          <a:srcRect b="14942"/>
          <a:stretch/>
        </p:blipFill>
        <p:spPr>
          <a:xfrm>
            <a:off x="671327" y="1608516"/>
            <a:ext cx="10921574" cy="4535982"/>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7497090" y="4655215"/>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11" name="TextBox 10">
            <a:extLst>
              <a:ext uri="{FF2B5EF4-FFF2-40B4-BE49-F238E27FC236}">
                <a16:creationId xmlns:a16="http://schemas.microsoft.com/office/drawing/2014/main" id="{16184C68-44C6-4EF9-8E16-1C7D63CAD1A0}"/>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894541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36354DD5-850B-4502-861D-1946E23EF14A}"/>
              </a:ext>
            </a:extLst>
          </p:cNvPr>
          <p:cNvPicPr>
            <a:picLocks noChangeAspect="1"/>
          </p:cNvPicPr>
          <p:nvPr/>
        </p:nvPicPr>
        <p:blipFill rotWithShape="1">
          <a:blip r:embed="rId2">
            <a:extLst>
              <a:ext uri="{28A0092B-C50C-407E-A947-70E740481C1C}">
                <a14:useLocalDpi xmlns:a14="http://schemas.microsoft.com/office/drawing/2010/main" val="0"/>
              </a:ext>
            </a:extLst>
          </a:blip>
          <a:srcRect l="68913" t="543" b="70937"/>
          <a:stretch/>
        </p:blipFill>
        <p:spPr>
          <a:xfrm>
            <a:off x="3578087" y="2308278"/>
            <a:ext cx="5035826" cy="224144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6952202" y="2766827"/>
            <a:ext cx="1449675"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01A99C6-C7E8-49A0-BE3E-9C7821933335}"/>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t="3518" r="25726" b="57821"/>
          <a:stretch/>
        </p:blipFill>
        <p:spPr>
          <a:xfrm>
            <a:off x="3801162" y="2737259"/>
            <a:ext cx="4589676" cy="257646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693590" y="219644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6860007" y="4820899"/>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2D51F1B5-143A-49C4-BD06-8F154B61E665}"/>
              </a:ext>
            </a:extLst>
          </p:cNvPr>
          <p:cNvPicPr>
            <a:picLocks noChangeAspect="1"/>
          </p:cNvPicPr>
          <p:nvPr/>
        </p:nvPicPr>
        <p:blipFill rotWithShape="1">
          <a:blip r:embed="rId2">
            <a:extLst>
              <a:ext uri="{28A0092B-C50C-407E-A947-70E740481C1C}">
                <a14:useLocalDpi xmlns:a14="http://schemas.microsoft.com/office/drawing/2010/main" val="0"/>
              </a:ext>
            </a:extLst>
          </a:blip>
          <a:srcRect l="5154" r="29565" b="19033"/>
          <a:stretch/>
        </p:blipFill>
        <p:spPr>
          <a:xfrm>
            <a:off x="2001080" y="1687805"/>
            <a:ext cx="7959116" cy="474176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921370" y="1231138"/>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976870" y="4590143"/>
            <a:ext cx="869497" cy="44515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5064737" y="2586265"/>
            <a:ext cx="4675612" cy="209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vert="horz" lIns="91440" tIns="45720" rIns="91440" bIns="45720" rtlCol="0" anchor="t">
            <a:normAutofit/>
          </a:bodyPr>
          <a:lstStyle/>
          <a:p>
            <a:pPr lvl="1"/>
            <a:r>
              <a:rPr lang="en-US" sz="2600" dirty="0"/>
              <a:t>Create </a:t>
            </a:r>
            <a:r>
              <a:rPr lang="en-US" sz="260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r>
              <a:rPr lang="en-US" sz="2600"/>
              <a:t>Create More Analyses</a:t>
            </a:r>
            <a:endParaRPr lang="en-US" sz="2600" dirty="0"/>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AEE3FDC9-A3AC-4E8A-A484-0C8927CC850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912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4339650"/>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solidFill>
                  <a:srgbClr val="FF0000"/>
                </a:solidFill>
              </a:rPr>
              <a:t>      DynamoDB Table*</a:t>
            </a:r>
          </a:p>
          <a:p>
            <a:r>
              <a:rPr lang="en-US" sz="2400" dirty="0"/>
              <a:t>	Glue Job</a:t>
            </a:r>
          </a:p>
          <a:p>
            <a:r>
              <a:rPr lang="en-US" sz="2400" dirty="0"/>
              <a:t>	Glue Database</a:t>
            </a:r>
          </a:p>
          <a:p>
            <a:r>
              <a:rPr lang="en-US" sz="2400" dirty="0"/>
              <a:t>	Glue Table</a:t>
            </a:r>
          </a:p>
          <a:p>
            <a:r>
              <a:rPr lang="en-US" sz="2400" dirty="0"/>
              <a:t>	Glue Connection</a:t>
            </a:r>
          </a:p>
          <a:p>
            <a:r>
              <a:rPr lang="en-US" sz="2400" dirty="0"/>
              <a:t>	Lambda</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0669D-79C6-4B9A-B0CF-55CC570B3448}"/>
              </a:ext>
            </a:extLst>
          </p:cNvPr>
          <p:cNvPicPr>
            <a:picLocks noChangeAspect="1"/>
          </p:cNvPicPr>
          <p:nvPr/>
        </p:nvPicPr>
        <p:blipFill rotWithShape="1">
          <a:blip r:embed="rId2"/>
          <a:srcRect t="4896"/>
          <a:stretch/>
        </p:blipFill>
        <p:spPr>
          <a:xfrm>
            <a:off x="1457501" y="1524435"/>
            <a:ext cx="9096375" cy="5299291"/>
          </a:xfrm>
          <a:prstGeom prst="rect">
            <a:avLst/>
          </a:prstGeom>
        </p:spPr>
        <p:style>
          <a:lnRef idx="2">
            <a:schemeClr val="dk1"/>
          </a:lnRef>
          <a:fillRef idx="1">
            <a:schemeClr val="lt1"/>
          </a:fillRef>
          <a:effectRef idx="0">
            <a:schemeClr val="dk1"/>
          </a:effectRef>
          <a:fontRef idx="minor">
            <a:schemeClr val="dk1"/>
          </a:fontRef>
        </p:style>
      </p:pic>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39" name="Oval 38">
            <a:extLst>
              <a:ext uri="{FF2B5EF4-FFF2-40B4-BE49-F238E27FC236}">
                <a16:creationId xmlns:a16="http://schemas.microsoft.com/office/drawing/2014/main" id="{EA66084A-EDB9-49A3-960D-EDE762CD46B7}"/>
              </a:ext>
            </a:extLst>
          </p:cNvPr>
          <p:cNvSpPr/>
          <p:nvPr/>
        </p:nvSpPr>
        <p:spPr>
          <a:xfrm>
            <a:off x="6250047" y="4251622"/>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D9BC2123-6162-447F-9393-F04CF9792D5E}"/>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60289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B9A02-09DE-4BA3-9CB1-E968288065A5}"/>
              </a:ext>
            </a:extLst>
          </p:cNvPr>
          <p:cNvPicPr>
            <a:picLocks noChangeAspect="1"/>
          </p:cNvPicPr>
          <p:nvPr/>
        </p:nvPicPr>
        <p:blipFill rotWithShape="1">
          <a:blip r:embed="rId2"/>
          <a:srcRect b="22603"/>
          <a:stretch/>
        </p:blipFill>
        <p:spPr>
          <a:xfrm>
            <a:off x="1690687" y="1555750"/>
            <a:ext cx="8810625" cy="429791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9" name="Oval 8">
            <a:extLst>
              <a:ext uri="{FF2B5EF4-FFF2-40B4-BE49-F238E27FC236}">
                <a16:creationId xmlns:a16="http://schemas.microsoft.com/office/drawing/2014/main" id="{0B1DD173-EF83-4E92-9FBD-5BE8BC1CA742}"/>
              </a:ext>
            </a:extLst>
          </p:cNvPr>
          <p:cNvSpPr/>
          <p:nvPr/>
        </p:nvSpPr>
        <p:spPr>
          <a:xfrm>
            <a:off x="2593842" y="255353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E45EC1EE-AF7C-4DF1-8D20-F1DE2DB5A4E0}"/>
              </a:ext>
            </a:extLst>
          </p:cNvPr>
          <p:cNvPicPr>
            <a:picLocks noChangeAspect="1"/>
          </p:cNvPicPr>
          <p:nvPr/>
        </p:nvPicPr>
        <p:blipFill>
          <a:blip r:embed="rId2"/>
          <a:stretch>
            <a:fillRect/>
          </a:stretch>
        </p:blipFill>
        <p:spPr>
          <a:xfrm>
            <a:off x="3846287" y="1192978"/>
            <a:ext cx="7068456" cy="5647703"/>
          </a:xfrm>
          <a:prstGeom prst="rect">
            <a:avLst/>
          </a:prstGeom>
        </p:spPr>
      </p:pic>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8" name="Group 7">
            <a:extLst>
              <a:ext uri="{FF2B5EF4-FFF2-40B4-BE49-F238E27FC236}">
                <a16:creationId xmlns:a16="http://schemas.microsoft.com/office/drawing/2014/main" id="{28313B50-F551-4F83-BF73-5CF97BDA1D6A}"/>
              </a:ext>
            </a:extLst>
          </p:cNvPr>
          <p:cNvGrpSpPr/>
          <p:nvPr/>
        </p:nvGrpSpPr>
        <p:grpSpPr>
          <a:xfrm>
            <a:off x="921075" y="1966082"/>
            <a:ext cx="3020304" cy="461665"/>
            <a:chOff x="616275" y="2140253"/>
            <a:chExt cx="3083575" cy="461665"/>
          </a:xfrm>
        </p:grpSpPr>
        <p:cxnSp>
          <p:nvCxnSpPr>
            <p:cNvPr id="11" name="Straight Arrow Connector 10">
              <a:extLst>
                <a:ext uri="{FF2B5EF4-FFF2-40B4-BE49-F238E27FC236}">
                  <a16:creationId xmlns:a16="http://schemas.microsoft.com/office/drawing/2014/main" id="{2682C395-038A-4A81-9A23-18E288C5AD6A}"/>
                </a:ext>
              </a:extLst>
            </p:cNvPr>
            <p:cNvCxnSpPr>
              <a:cxnSpLocks/>
              <a:stCxn id="12" idx="3"/>
            </p:cNvCxnSpPr>
            <p:nvPr/>
          </p:nvCxnSpPr>
          <p:spPr>
            <a:xfrm>
              <a:off x="2988193" y="2371086"/>
              <a:ext cx="711657" cy="135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3BF006-2E8B-4174-B2DD-39819DAD393F}"/>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16" name="Group 15">
            <a:extLst>
              <a:ext uri="{FF2B5EF4-FFF2-40B4-BE49-F238E27FC236}">
                <a16:creationId xmlns:a16="http://schemas.microsoft.com/office/drawing/2014/main" id="{B438F96D-AD29-4CD8-B71F-2230C143D780}"/>
              </a:ext>
            </a:extLst>
          </p:cNvPr>
          <p:cNvGrpSpPr/>
          <p:nvPr/>
        </p:nvGrpSpPr>
        <p:grpSpPr>
          <a:xfrm>
            <a:off x="1278996" y="4229294"/>
            <a:ext cx="2775463" cy="461665"/>
            <a:chOff x="590992" y="4652389"/>
            <a:chExt cx="2775463" cy="461665"/>
          </a:xfrm>
        </p:grpSpPr>
        <p:cxnSp>
          <p:nvCxnSpPr>
            <p:cNvPr id="17" name="Straight Arrow Connector 16">
              <a:extLst>
                <a:ext uri="{FF2B5EF4-FFF2-40B4-BE49-F238E27FC236}">
                  <a16:creationId xmlns:a16="http://schemas.microsoft.com/office/drawing/2014/main" id="{57FEBC31-C348-4EE1-8C81-DA05471FB08C}"/>
                </a:ext>
              </a:extLst>
            </p:cNvPr>
            <p:cNvCxnSpPr>
              <a:cxnSpLocks/>
              <a:stCxn id="18" idx="3"/>
            </p:cNvCxnSpPr>
            <p:nvPr/>
          </p:nvCxnSpPr>
          <p:spPr>
            <a:xfrm>
              <a:off x="2129062" y="4883222"/>
              <a:ext cx="1237393" cy="620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8CFFDC-AFE0-4F7B-BB8C-09286E28404C}"/>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grpSp>
        <p:nvGrpSpPr>
          <p:cNvPr id="19" name="Group 18">
            <a:extLst>
              <a:ext uri="{FF2B5EF4-FFF2-40B4-BE49-F238E27FC236}">
                <a16:creationId xmlns:a16="http://schemas.microsoft.com/office/drawing/2014/main" id="{95E56DE9-C576-496B-BBE5-0BEE4483D350}"/>
              </a:ext>
            </a:extLst>
          </p:cNvPr>
          <p:cNvGrpSpPr/>
          <p:nvPr/>
        </p:nvGrpSpPr>
        <p:grpSpPr>
          <a:xfrm>
            <a:off x="953106" y="5379640"/>
            <a:ext cx="3104387" cy="830997"/>
            <a:chOff x="616275" y="5404157"/>
            <a:chExt cx="3104387" cy="830997"/>
          </a:xfrm>
        </p:grpSpPr>
        <p:sp>
          <p:nvSpPr>
            <p:cNvPr id="21" name="TextBox 20">
              <a:extLst>
                <a:ext uri="{FF2B5EF4-FFF2-40B4-BE49-F238E27FC236}">
                  <a16:creationId xmlns:a16="http://schemas.microsoft.com/office/drawing/2014/main" id="{4C5B75B6-E260-4A3A-9B3B-C48E4F2F4669}"/>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22" name="Straight Arrow Connector 21">
              <a:extLst>
                <a:ext uri="{FF2B5EF4-FFF2-40B4-BE49-F238E27FC236}">
                  <a16:creationId xmlns:a16="http://schemas.microsoft.com/office/drawing/2014/main" id="{FE63F772-E21C-4C48-B9E2-66456C72D1A5}"/>
                </a:ext>
              </a:extLst>
            </p:cNvPr>
            <p:cNvCxnSpPr>
              <a:cxnSpLocks/>
              <a:stCxn id="21" idx="3"/>
            </p:cNvCxnSpPr>
            <p:nvPr/>
          </p:nvCxnSpPr>
          <p:spPr>
            <a:xfrm flipV="1">
              <a:off x="2714920" y="5404157"/>
              <a:ext cx="1005742" cy="415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00446C2-16C8-46A7-BFA7-7FD990102215}"/>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40121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42B44-ADC8-450B-AC83-4B5DABBD80E6}"/>
              </a:ext>
            </a:extLst>
          </p:cNvPr>
          <p:cNvPicPr>
            <a:picLocks noChangeAspect="1"/>
          </p:cNvPicPr>
          <p:nvPr/>
        </p:nvPicPr>
        <p:blipFill rotWithShape="1">
          <a:blip r:embed="rId2"/>
          <a:srcRect l="4436" t="3174" r="8914" b="5651"/>
          <a:stretch/>
        </p:blipFill>
        <p:spPr>
          <a:xfrm>
            <a:off x="4091804" y="84219"/>
            <a:ext cx="7260326" cy="45233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2"/>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0" name="Oval 19">
            <a:extLst>
              <a:ext uri="{FF2B5EF4-FFF2-40B4-BE49-F238E27FC236}">
                <a16:creationId xmlns:a16="http://schemas.microsoft.com/office/drawing/2014/main" id="{A0540AAA-7FBB-440D-91D1-C2165DA966DC}"/>
              </a:ext>
            </a:extLst>
          </p:cNvPr>
          <p:cNvSpPr/>
          <p:nvPr/>
        </p:nvSpPr>
        <p:spPr>
          <a:xfrm>
            <a:off x="7245384" y="148483"/>
            <a:ext cx="1173963" cy="47331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EF2198-BF25-48A1-A271-2BDFFE2F438A}"/>
              </a:ext>
            </a:extLst>
          </p:cNvPr>
          <p:cNvSpPr txBox="1"/>
          <p:nvPr/>
        </p:nvSpPr>
        <p:spPr>
          <a:xfrm>
            <a:off x="1219674" y="2298098"/>
            <a:ext cx="2534160" cy="461665"/>
          </a:xfrm>
          <a:prstGeom prst="rect">
            <a:avLst/>
          </a:prstGeom>
          <a:noFill/>
        </p:spPr>
        <p:txBody>
          <a:bodyPr wrap="square" rtlCol="0">
            <a:spAutoFit/>
          </a:bodyPr>
          <a:lstStyle/>
          <a:p>
            <a:r>
              <a:rPr lang="en-US" sz="2400" dirty="0">
                <a:solidFill>
                  <a:srgbClr val="FF0000"/>
                </a:solidFill>
                <a:latin typeface="+mj-lt"/>
              </a:rPr>
              <a:t>Unclick ‘Use defaults’</a:t>
            </a:r>
          </a:p>
        </p:txBody>
      </p:sp>
      <p:pic>
        <p:nvPicPr>
          <p:cNvPr id="3" name="Picture 2">
            <a:extLst>
              <a:ext uri="{FF2B5EF4-FFF2-40B4-BE49-F238E27FC236}">
                <a16:creationId xmlns:a16="http://schemas.microsoft.com/office/drawing/2014/main" id="{1A51E7FF-E913-43BF-A311-024AEA5AEC5F}"/>
              </a:ext>
            </a:extLst>
          </p:cNvPr>
          <p:cNvPicPr>
            <a:picLocks noChangeAspect="1"/>
          </p:cNvPicPr>
          <p:nvPr/>
        </p:nvPicPr>
        <p:blipFill rotWithShape="1">
          <a:blip r:embed="rId4"/>
          <a:srcRect t="54042" b="1"/>
          <a:stretch/>
        </p:blipFill>
        <p:spPr>
          <a:xfrm>
            <a:off x="4312602" y="4607519"/>
            <a:ext cx="7039528" cy="2135990"/>
          </a:xfrm>
          <a:prstGeom prst="rect">
            <a:avLst/>
          </a:prstGeom>
        </p:spPr>
      </p:pic>
      <p:cxnSp>
        <p:nvCxnSpPr>
          <p:cNvPr id="24" name="Straight Arrow Connector 23">
            <a:extLst>
              <a:ext uri="{FF2B5EF4-FFF2-40B4-BE49-F238E27FC236}">
                <a16:creationId xmlns:a16="http://schemas.microsoft.com/office/drawing/2014/main" id="{A6A903C2-1FD9-4126-AAA1-370267F57EF7}"/>
              </a:ext>
            </a:extLst>
          </p:cNvPr>
          <p:cNvCxnSpPr>
            <a:cxnSpLocks/>
          </p:cNvCxnSpPr>
          <p:nvPr/>
        </p:nvCxnSpPr>
        <p:spPr>
          <a:xfrm flipV="1">
            <a:off x="3474182" y="735724"/>
            <a:ext cx="3771202" cy="182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0223A3-50B1-4119-BE94-B9F7FAE3BAFE}"/>
              </a:ext>
            </a:extLst>
          </p:cNvPr>
          <p:cNvCxnSpPr>
            <a:cxnSpLocks/>
          </p:cNvCxnSpPr>
          <p:nvPr/>
        </p:nvCxnSpPr>
        <p:spPr>
          <a:xfrm>
            <a:off x="2865691" y="4804258"/>
            <a:ext cx="1643247" cy="14493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04A12FA-6145-4394-BA7B-07846D1B1822}"/>
              </a:ext>
            </a:extLst>
          </p:cNvPr>
          <p:cNvSpPr txBox="1"/>
          <p:nvPr/>
        </p:nvSpPr>
        <p:spPr>
          <a:xfrm>
            <a:off x="972265" y="4398102"/>
            <a:ext cx="2534160" cy="830997"/>
          </a:xfrm>
          <a:prstGeom prst="rect">
            <a:avLst/>
          </a:prstGeom>
          <a:noFill/>
        </p:spPr>
        <p:txBody>
          <a:bodyPr wrap="square" rtlCol="0" anchor="t">
            <a:spAutoFit/>
          </a:bodyPr>
          <a:lstStyle/>
          <a:p>
            <a:r>
              <a:rPr lang="en-US" sz="2400" dirty="0">
                <a:solidFill>
                  <a:srgbClr val="FF0000"/>
                </a:solidFill>
                <a:latin typeface="+mj-lt"/>
              </a:rPr>
              <a:t>Change ‘Publicly </a:t>
            </a:r>
            <a:r>
              <a:rPr lang="en-US" sz="2400">
                <a:solidFill>
                  <a:srgbClr val="FF0000"/>
                </a:solidFill>
                <a:latin typeface="+mj-lt"/>
              </a:rPr>
              <a:t>Accessible</a:t>
            </a:r>
            <a:r>
              <a:rPr lang="en-US" sz="2400" dirty="0">
                <a:solidFill>
                  <a:srgbClr val="FF0000"/>
                </a:solidFill>
                <a:latin typeface="+mj-lt"/>
              </a:rPr>
              <a:t>’ to Yes</a:t>
            </a:r>
          </a:p>
        </p:txBody>
      </p:sp>
    </p:spTree>
    <p:extLst>
      <p:ext uri="{BB962C8B-B14F-4D97-AF65-F5344CB8AC3E}">
        <p14:creationId xmlns:p14="http://schemas.microsoft.com/office/powerpoint/2010/main" val="361013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A9FD5E-8DD7-4282-B381-530BB51469A0}"/>
              </a:ext>
            </a:extLst>
          </p:cNvPr>
          <p:cNvPicPr>
            <a:picLocks noChangeAspect="1"/>
          </p:cNvPicPr>
          <p:nvPr/>
        </p:nvPicPr>
        <p:blipFill rotWithShape="1">
          <a:blip r:embed="rId2"/>
          <a:srcRect t="77061"/>
          <a:stretch/>
        </p:blipFill>
        <p:spPr>
          <a:xfrm>
            <a:off x="2375666" y="5358204"/>
            <a:ext cx="8743950" cy="1262884"/>
          </a:xfrm>
          <a:prstGeom prst="rect">
            <a:avLst/>
          </a:prstGeom>
        </p:spPr>
      </p:pic>
      <p:pic>
        <p:nvPicPr>
          <p:cNvPr id="3" name="Picture 2">
            <a:extLst>
              <a:ext uri="{FF2B5EF4-FFF2-40B4-BE49-F238E27FC236}">
                <a16:creationId xmlns:a16="http://schemas.microsoft.com/office/drawing/2014/main" id="{5B1BB18E-D23D-4E1C-905D-B7A93BC8D20B}"/>
              </a:ext>
            </a:extLst>
          </p:cNvPr>
          <p:cNvPicPr>
            <a:picLocks noChangeAspect="1"/>
          </p:cNvPicPr>
          <p:nvPr/>
        </p:nvPicPr>
        <p:blipFill rotWithShape="1">
          <a:blip r:embed="rId3"/>
          <a:srcRect t="1271" r="2559" b="18165"/>
          <a:stretch/>
        </p:blipFill>
        <p:spPr>
          <a:xfrm>
            <a:off x="2376651" y="1467670"/>
            <a:ext cx="8742965" cy="4435365"/>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6"/>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grpSp>
        <p:nvGrpSpPr>
          <p:cNvPr id="9" name="Group 8">
            <a:extLst>
              <a:ext uri="{FF2B5EF4-FFF2-40B4-BE49-F238E27FC236}">
                <a16:creationId xmlns:a16="http://schemas.microsoft.com/office/drawing/2014/main" id="{6509D8E5-D3C8-4824-AC56-1FEADA926F2C}"/>
              </a:ext>
            </a:extLst>
          </p:cNvPr>
          <p:cNvGrpSpPr/>
          <p:nvPr/>
        </p:nvGrpSpPr>
        <p:grpSpPr>
          <a:xfrm>
            <a:off x="435559" y="2950439"/>
            <a:ext cx="3461739" cy="830997"/>
            <a:chOff x="616275" y="2866071"/>
            <a:chExt cx="3461739" cy="830997"/>
          </a:xfrm>
        </p:grpSpPr>
        <p:cxnSp>
          <p:nvCxnSpPr>
            <p:cNvPr id="11" name="Straight Arrow Connector 10">
              <a:extLst>
                <a:ext uri="{FF2B5EF4-FFF2-40B4-BE49-F238E27FC236}">
                  <a16:creationId xmlns:a16="http://schemas.microsoft.com/office/drawing/2014/main" id="{FCB194C1-D124-4A3C-A702-AC951A331CA1}"/>
                </a:ext>
              </a:extLst>
            </p:cNvPr>
            <p:cNvCxnSpPr>
              <a:cxnSpLocks/>
              <a:stCxn id="12" idx="3"/>
            </p:cNvCxnSpPr>
            <p:nvPr/>
          </p:nvCxnSpPr>
          <p:spPr>
            <a:xfrm flipV="1">
              <a:off x="3129699" y="3016469"/>
              <a:ext cx="948315" cy="2651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A761AE-D6A8-4D14-8447-CDE75752A1A4}"/>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sp>
        <p:nvSpPr>
          <p:cNvPr id="15" name="Oval 14">
            <a:extLst>
              <a:ext uri="{FF2B5EF4-FFF2-40B4-BE49-F238E27FC236}">
                <a16:creationId xmlns:a16="http://schemas.microsoft.com/office/drawing/2014/main" id="{1049ACDC-5227-4F29-B9A0-C125CDD3B072}"/>
              </a:ext>
            </a:extLst>
          </p:cNvPr>
          <p:cNvSpPr/>
          <p:nvPr/>
        </p:nvSpPr>
        <p:spPr>
          <a:xfrm>
            <a:off x="9538214" y="6161764"/>
            <a:ext cx="1287442"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087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4B7445B1-BC13-4EC4-96D1-A6167DA1DF2A}"/>
              </a:ext>
            </a:extLst>
          </p:cNvPr>
          <p:cNvPicPr>
            <a:picLocks noChangeAspect="1"/>
          </p:cNvPicPr>
          <p:nvPr/>
        </p:nvPicPr>
        <p:blipFill>
          <a:blip r:embed="rId2"/>
          <a:stretch>
            <a:fillRect/>
          </a:stretch>
        </p:blipFill>
        <p:spPr>
          <a:xfrm>
            <a:off x="978976" y="2141111"/>
            <a:ext cx="10059691" cy="3182796"/>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
        <p:nvSpPr>
          <p:cNvPr id="30" name="L-Shape 29">
            <a:extLst>
              <a:ext uri="{FF2B5EF4-FFF2-40B4-BE49-F238E27FC236}">
                <a16:creationId xmlns:a16="http://schemas.microsoft.com/office/drawing/2014/main" id="{042A090F-813F-4001-AEEC-C637B421FB9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9967D-423A-46CE-B8C8-27AEB77F994A}"/>
              </a:ext>
            </a:extLst>
          </p:cNvPr>
          <p:cNvPicPr>
            <a:picLocks noChangeAspect="1"/>
          </p:cNvPicPr>
          <p:nvPr/>
        </p:nvPicPr>
        <p:blipFill rotWithShape="1">
          <a:blip r:embed="rId2"/>
          <a:srcRect l="344" t="1759" r="9483" b="10851"/>
          <a:stretch/>
        </p:blipFill>
        <p:spPr>
          <a:xfrm>
            <a:off x="972265" y="1330908"/>
            <a:ext cx="10993821" cy="4869473"/>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AFFAB5A1-B404-4F03-97D4-1DF723A21597}"/>
              </a:ext>
            </a:extLst>
          </p:cNvPr>
          <p:cNvSpPr txBox="1"/>
          <p:nvPr/>
        </p:nvSpPr>
        <p:spPr>
          <a:xfrm>
            <a:off x="440267" y="228734"/>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1059905" y="4965332"/>
            <a:ext cx="1357474" cy="34239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3222977" y="2571538"/>
            <a:ext cx="340029"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6237669" y="542675"/>
            <a:ext cx="2284732"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
        <p:nvSpPr>
          <p:cNvPr id="10" name="Oval 9">
            <a:extLst>
              <a:ext uri="{FF2B5EF4-FFF2-40B4-BE49-F238E27FC236}">
                <a16:creationId xmlns:a16="http://schemas.microsoft.com/office/drawing/2014/main" id="{9539058E-CD3F-408B-8C2E-A0456A57D044}"/>
              </a:ext>
            </a:extLst>
          </p:cNvPr>
          <p:cNvSpPr/>
          <p:nvPr/>
        </p:nvSpPr>
        <p:spPr>
          <a:xfrm>
            <a:off x="3286039" y="4965331"/>
            <a:ext cx="665851"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39B9DE-E652-4C05-A9CA-11D5FD43169A}"/>
              </a:ext>
            </a:extLst>
          </p:cNvPr>
          <p:cNvPicPr>
            <a:picLocks noChangeAspect="1"/>
          </p:cNvPicPr>
          <p:nvPr/>
        </p:nvPicPr>
        <p:blipFill>
          <a:blip r:embed="rId2"/>
          <a:stretch>
            <a:fillRect/>
          </a:stretch>
        </p:blipFill>
        <p:spPr>
          <a:xfrm>
            <a:off x="704850" y="2805519"/>
            <a:ext cx="10782300" cy="3352800"/>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2873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972265" y="4575623"/>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4A868A84-F949-4A6D-9E7D-15354A1EB241}"/>
              </a:ext>
            </a:extLst>
          </p:cNvPr>
          <p:cNvCxnSpPr>
            <a:cxnSpLocks/>
            <a:stCxn id="13" idx="2"/>
          </p:cNvCxnSpPr>
          <p:nvPr/>
        </p:nvCxnSpPr>
        <p:spPr>
          <a:xfrm flipH="1">
            <a:off x="1776248" y="2376082"/>
            <a:ext cx="23060" cy="18595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FDBF5D-39BA-4BDC-934C-C8E2BEF712F7}"/>
              </a:ext>
            </a:extLst>
          </p:cNvPr>
          <p:cNvCxnSpPr>
            <a:cxnSpLocks/>
            <a:stCxn id="14" idx="2"/>
          </p:cNvCxnSpPr>
          <p:nvPr/>
        </p:nvCxnSpPr>
        <p:spPr>
          <a:xfrm>
            <a:off x="5445199" y="2745415"/>
            <a:ext cx="0" cy="14902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D586FE-55DE-4ED3-95C5-E5EDF3E41DBB}"/>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4" name="TextBox 13">
            <a:extLst>
              <a:ext uri="{FF2B5EF4-FFF2-40B4-BE49-F238E27FC236}">
                <a16:creationId xmlns:a16="http://schemas.microsoft.com/office/drawing/2014/main" id="{F69CBCDD-AC91-4F12-BC38-7F6616AA64F1}"/>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7" name="Oval 16">
            <a:extLst>
              <a:ext uri="{FF2B5EF4-FFF2-40B4-BE49-F238E27FC236}">
                <a16:creationId xmlns:a16="http://schemas.microsoft.com/office/drawing/2014/main" id="{F3FB192E-B047-4633-95BC-06E45AA4FC6C}"/>
              </a:ext>
            </a:extLst>
          </p:cNvPr>
          <p:cNvSpPr/>
          <p:nvPr/>
        </p:nvSpPr>
        <p:spPr>
          <a:xfrm>
            <a:off x="10405300" y="5579361"/>
            <a:ext cx="803983"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2" descr="A screenshot of a cell phone&#10;&#10;Description generated with very high confidence">
            <a:extLst>
              <a:ext uri="{FF2B5EF4-FFF2-40B4-BE49-F238E27FC236}">
                <a16:creationId xmlns:a16="http://schemas.microsoft.com/office/drawing/2014/main" id="{1B99EF28-CC8C-4073-9847-15217FE56198}"/>
              </a:ext>
            </a:extLst>
          </p:cNvPr>
          <p:cNvPicPr>
            <a:picLocks noChangeAspect="1"/>
          </p:cNvPicPr>
          <p:nvPr/>
        </p:nvPicPr>
        <p:blipFill>
          <a:blip r:embed="rId2"/>
          <a:stretch>
            <a:fillRect/>
          </a:stretch>
        </p:blipFill>
        <p:spPr>
          <a:xfrm>
            <a:off x="8321299" y="1436049"/>
            <a:ext cx="3679555" cy="3753429"/>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1E42A21A-F16B-4BA4-93EA-25A17212443D}"/>
              </a:ext>
            </a:extLst>
          </p:cNvPr>
          <p:cNvPicPr>
            <a:picLocks noChangeAspect="1"/>
          </p:cNvPicPr>
          <p:nvPr/>
        </p:nvPicPr>
        <p:blipFill rotWithShape="1">
          <a:blip r:embed="rId3"/>
          <a:srcRect t="18836" r="3749" b="7244"/>
          <a:stretch/>
        </p:blipFill>
        <p:spPr>
          <a:xfrm>
            <a:off x="591519" y="4123603"/>
            <a:ext cx="7127978" cy="1722611"/>
          </a:xfrm>
          <a:prstGeom prst="rect">
            <a:avLst/>
          </a:prstGeom>
        </p:spPr>
      </p:pic>
      <p:pic>
        <p:nvPicPr>
          <p:cNvPr id="2" name="Picture 2" descr="A screenshot of a cell phone&#10;&#10;Description generated with very high confidence">
            <a:extLst>
              <a:ext uri="{FF2B5EF4-FFF2-40B4-BE49-F238E27FC236}">
                <a16:creationId xmlns:a16="http://schemas.microsoft.com/office/drawing/2014/main" id="{1D91F6FB-18A2-456B-889E-8DA2D6F4EDD1}"/>
              </a:ext>
            </a:extLst>
          </p:cNvPr>
          <p:cNvPicPr>
            <a:picLocks noChangeAspect="1"/>
          </p:cNvPicPr>
          <p:nvPr/>
        </p:nvPicPr>
        <p:blipFill>
          <a:blip r:embed="rId4"/>
          <a:stretch>
            <a:fillRect/>
          </a:stretch>
        </p:blipFill>
        <p:spPr>
          <a:xfrm>
            <a:off x="216977" y="2134653"/>
            <a:ext cx="7877012" cy="247245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3320500" y="984602"/>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786098" y="1464665"/>
            <a:ext cx="2705557" cy="167469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4248052" y="1483383"/>
            <a:ext cx="4072838" cy="461665"/>
          </a:xfrm>
          <a:prstGeom prst="rect">
            <a:avLst/>
          </a:prstGeom>
          <a:noFill/>
        </p:spPr>
        <p:txBody>
          <a:bodyPr wrap="square" rtlCol="0" anchor="t">
            <a:spAutoFit/>
          </a:bodyPr>
          <a:lstStyle/>
          <a:p>
            <a:r>
              <a:rPr lang="en-US" sz="2400" dirty="0">
                <a:solidFill>
                  <a:srgbClr val="FF0000"/>
                </a:solidFill>
              </a:rPr>
              <a:t>Select aws</a:t>
            </a:r>
            <a:r>
              <a:rPr lang="en-US" sz="2400">
                <a:solidFill>
                  <a:srgbClr val="FF0000"/>
                </a:solidFill>
              </a:rPr>
              <a:t>-glue-xxx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CCED8F82-041C-41BF-A759-25241207741E}"/>
              </a:ext>
            </a:extLst>
          </p:cNvPr>
          <p:cNvCxnSpPr>
            <a:cxnSpLocks/>
            <a:stCxn id="14" idx="1"/>
          </p:cNvCxnSpPr>
          <p:nvPr/>
        </p:nvCxnSpPr>
        <p:spPr>
          <a:xfrm flipH="1">
            <a:off x="2427890" y="1714216"/>
            <a:ext cx="1820162" cy="20871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8320890" y="5405374"/>
            <a:ext cx="3972618" cy="1200329"/>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11421969" y="4199139"/>
            <a:ext cx="0" cy="11610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1" name="Oval 20">
            <a:extLst>
              <a:ext uri="{FF2B5EF4-FFF2-40B4-BE49-F238E27FC236}">
                <a16:creationId xmlns:a16="http://schemas.microsoft.com/office/drawing/2014/main" id="{46D5E643-E7F5-4AE9-8154-950417B12070}"/>
              </a:ext>
            </a:extLst>
          </p:cNvPr>
          <p:cNvSpPr/>
          <p:nvPr/>
        </p:nvSpPr>
        <p:spPr>
          <a:xfrm>
            <a:off x="8429708" y="3008741"/>
            <a:ext cx="2415372"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5" name="Oval 24">
            <a:extLst>
              <a:ext uri="{FF2B5EF4-FFF2-40B4-BE49-F238E27FC236}">
                <a16:creationId xmlns:a16="http://schemas.microsoft.com/office/drawing/2014/main" id="{4A65D8EC-5267-460D-A71E-B08E421045FF}"/>
              </a:ext>
            </a:extLst>
          </p:cNvPr>
          <p:cNvSpPr/>
          <p:nvPr/>
        </p:nvSpPr>
        <p:spPr>
          <a:xfrm>
            <a:off x="5958557" y="4985628"/>
            <a:ext cx="1061195" cy="4205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6" name="TextBox 25">
            <a:extLst>
              <a:ext uri="{FF2B5EF4-FFF2-40B4-BE49-F238E27FC236}">
                <a16:creationId xmlns:a16="http://schemas.microsoft.com/office/drawing/2014/main" id="{654DA271-7A70-46E2-B782-EDD454023EA3}"/>
              </a:ext>
            </a:extLst>
          </p:cNvPr>
          <p:cNvSpPr txBox="1"/>
          <p:nvPr/>
        </p:nvSpPr>
        <p:spPr>
          <a:xfrm>
            <a:off x="3180983" y="5939737"/>
            <a:ext cx="4072838" cy="461665"/>
          </a:xfrm>
          <a:prstGeom prst="rect">
            <a:avLst/>
          </a:prstGeom>
          <a:noFill/>
        </p:spPr>
        <p:txBody>
          <a:bodyPr wrap="square" rtlCol="0">
            <a:spAutoFit/>
          </a:bodyPr>
          <a:lstStyle/>
          <a:p>
            <a:r>
              <a:rPr lang="en-US" sz="2400" dirty="0">
                <a:solidFill>
                  <a:srgbClr val="FF0000"/>
                </a:solidFill>
              </a:rPr>
              <a:t>Select Properties</a:t>
            </a:r>
          </a:p>
        </p:txBody>
      </p:sp>
      <p:cxnSp>
        <p:nvCxnSpPr>
          <p:cNvPr id="27" name="Straight Arrow Connector 26">
            <a:extLst>
              <a:ext uri="{FF2B5EF4-FFF2-40B4-BE49-F238E27FC236}">
                <a16:creationId xmlns:a16="http://schemas.microsoft.com/office/drawing/2014/main" id="{71AFC98A-730E-43FE-BB57-A7C35B05C43F}"/>
              </a:ext>
            </a:extLst>
          </p:cNvPr>
          <p:cNvCxnSpPr>
            <a:cxnSpLocks/>
          </p:cNvCxnSpPr>
          <p:nvPr/>
        </p:nvCxnSpPr>
        <p:spPr>
          <a:xfrm flipV="1">
            <a:off x="4791559" y="5322688"/>
            <a:ext cx="1166998" cy="5885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21" grpId="0" animBg="1"/>
      <p:bldP spid="25" grpId="0" animBg="1"/>
      <p:bldP spid="25" grpId="1" animBg="1"/>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120B3B-FA8E-40F0-AA87-E548E1130ED5}"/>
              </a:ext>
            </a:extLst>
          </p:cNvPr>
          <p:cNvPicPr>
            <a:picLocks noChangeAspect="1"/>
          </p:cNvPicPr>
          <p:nvPr/>
        </p:nvPicPr>
        <p:blipFill rotWithShape="1">
          <a:blip r:embed="rId2"/>
          <a:srcRect t="-11" b="57457"/>
          <a:stretch/>
        </p:blipFill>
        <p:spPr>
          <a:xfrm>
            <a:off x="748223" y="2232974"/>
            <a:ext cx="10193046" cy="3104881"/>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72265" y="2156388"/>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461665"/>
          </a:xfrm>
          <a:prstGeom prst="rect">
            <a:avLst/>
          </a:prstGeom>
          <a:noFill/>
        </p:spPr>
        <p:txBody>
          <a:bodyPr wrap="square" rtlCol="0">
            <a:spAutoFit/>
          </a:bodyPr>
          <a:lstStyle/>
          <a:p>
            <a:r>
              <a:rPr lang="en-US" sz="2400" dirty="0">
                <a:solidFill>
                  <a:srgbClr val="FF0000"/>
                </a:solidFill>
              </a:rPr>
              <a:t>Set the Driver to Amazon Redshift</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96001" y="1788279"/>
            <a:ext cx="1145627" cy="1387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E6A9FC-4C44-43F3-8105-29CD9E72DFF4}"/>
              </a:ext>
            </a:extLst>
          </p:cNvPr>
          <p:cNvPicPr>
            <a:picLocks noChangeAspect="1"/>
          </p:cNvPicPr>
          <p:nvPr/>
        </p:nvPicPr>
        <p:blipFill rotWithShape="1">
          <a:blip r:embed="rId2"/>
          <a:srcRect l="5216" r="14925" b="20984"/>
          <a:stretch/>
        </p:blipFill>
        <p:spPr>
          <a:xfrm>
            <a:off x="6365615" y="2138765"/>
            <a:ext cx="5565748" cy="3967745"/>
          </a:xfrm>
          <a:prstGeom prst="rect">
            <a:avLst/>
          </a:prstGeom>
        </p:spPr>
        <p:style>
          <a:lnRef idx="2">
            <a:schemeClr val="dk1"/>
          </a:lnRef>
          <a:fillRef idx="1">
            <a:schemeClr val="lt1"/>
          </a:fillRef>
          <a:effectRef idx="0">
            <a:schemeClr val="dk1"/>
          </a:effectRef>
          <a:fontRef idx="minor">
            <a:schemeClr val="dk1"/>
          </a:fontRef>
        </p:style>
      </p:pic>
      <p:pic>
        <p:nvPicPr>
          <p:cNvPr id="2" name="Picture 1">
            <a:extLst>
              <a:ext uri="{FF2B5EF4-FFF2-40B4-BE49-F238E27FC236}">
                <a16:creationId xmlns:a16="http://schemas.microsoft.com/office/drawing/2014/main" id="{A1E01872-99B8-4625-A611-3A103D7E9776}"/>
              </a:ext>
            </a:extLst>
          </p:cNvPr>
          <p:cNvPicPr>
            <a:picLocks noChangeAspect="1"/>
          </p:cNvPicPr>
          <p:nvPr/>
        </p:nvPicPr>
        <p:blipFill rotWithShape="1">
          <a:blip r:embed="rId3"/>
          <a:srcRect l="5180" r="14961" b="19765"/>
          <a:stretch/>
        </p:blipFill>
        <p:spPr>
          <a:xfrm>
            <a:off x="419685" y="2138764"/>
            <a:ext cx="5486779" cy="39677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868750" y="1573665"/>
            <a:ext cx="3551398" cy="461665"/>
          </a:xfrm>
          <a:prstGeom prst="rect">
            <a:avLst/>
          </a:prstGeom>
          <a:noFill/>
        </p:spPr>
        <p:txBody>
          <a:bodyPr wrap="square" rtlCol="0">
            <a:spAutoFit/>
          </a:bodyPr>
          <a:lstStyle/>
          <a:p>
            <a:r>
              <a:rPr lang="en-US" sz="2400" dirty="0">
                <a:solidFill>
                  <a:srgbClr val="FF0000"/>
                </a:solidFill>
              </a:rPr>
              <a:t>Choose the file</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615559" y="1991792"/>
            <a:ext cx="2081048" cy="19075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387406" y="1158166"/>
            <a:ext cx="5010150" cy="830997"/>
          </a:xfrm>
          <a:prstGeom prst="rect">
            <a:avLst/>
          </a:prstGeom>
          <a:noFill/>
        </p:spPr>
        <p:txBody>
          <a:bodyPr wrap="square" rtlCol="0" anchor="t">
            <a:spAutoFit/>
          </a:bodyPr>
          <a:lstStyle/>
          <a:p>
            <a:r>
              <a:rPr lang="en-US" sz="2400" dirty="0">
                <a:solidFill>
                  <a:srgbClr val="FF0000"/>
                </a:solidFill>
              </a:rPr>
              <a:t>Select the Redshift JDBC Driver you </a:t>
            </a:r>
            <a:r>
              <a:rPr lang="en-US" sz="2400">
                <a:solidFill>
                  <a:srgbClr val="FF0000"/>
                </a:solidFill>
              </a:rPr>
              <a:t>downloaded</a:t>
            </a:r>
            <a:r>
              <a:rPr lang="en-US" sz="2400" dirty="0">
                <a:solidFill>
                  <a:srgbClr val="FF0000"/>
                </a:solidFill>
              </a:rPr>
              <a:t> earlier</a:t>
            </a:r>
          </a:p>
        </p:txBody>
      </p: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Redshift</a:t>
            </a:r>
          </a:p>
        </p:txBody>
      </p:sp>
      <p:cxnSp>
        <p:nvCxnSpPr>
          <p:cNvPr id="18" name="Straight Arrow Connector 17">
            <a:extLst>
              <a:ext uri="{FF2B5EF4-FFF2-40B4-BE49-F238E27FC236}">
                <a16:creationId xmlns:a16="http://schemas.microsoft.com/office/drawing/2014/main" id="{400882C6-F1AF-400B-B13F-1C3E2ACC5E62}"/>
              </a:ext>
            </a:extLst>
          </p:cNvPr>
          <p:cNvCxnSpPr>
            <a:cxnSpLocks/>
          </p:cNvCxnSpPr>
          <p:nvPr/>
        </p:nvCxnSpPr>
        <p:spPr>
          <a:xfrm>
            <a:off x="7861738" y="2035330"/>
            <a:ext cx="893379" cy="18640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40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149A1-9549-420B-B9FC-4842B0B63483}"/>
              </a:ext>
            </a:extLst>
          </p:cNvPr>
          <p:cNvPicPr>
            <a:picLocks noChangeAspect="1"/>
          </p:cNvPicPr>
          <p:nvPr/>
        </p:nvPicPr>
        <p:blipFill rotWithShape="1">
          <a:blip r:embed="rId2"/>
          <a:srcRect b="56993"/>
          <a:stretch/>
        </p:blipFill>
        <p:spPr>
          <a:xfrm>
            <a:off x="671327" y="2205923"/>
            <a:ext cx="10362769" cy="3185270"/>
          </a:xfrm>
          <a:prstGeom prst="rect">
            <a:avLst/>
          </a:prstGeom>
        </p:spPr>
        <p:style>
          <a:lnRef idx="2">
            <a:schemeClr val="dk1"/>
          </a:lnRef>
          <a:fillRef idx="1">
            <a:schemeClr val="lt1"/>
          </a:fillRef>
          <a:effectRef idx="0">
            <a:schemeClr val="dk1"/>
          </a:effectRef>
          <a:fontRef idx="minor">
            <a:schemeClr val="dk1"/>
          </a:fontRef>
        </p:style>
      </p:pic>
      <p:sp>
        <p:nvSpPr>
          <p:cNvPr id="14" name="TextBox 13">
            <a:extLst>
              <a:ext uri="{FF2B5EF4-FFF2-40B4-BE49-F238E27FC236}">
                <a16:creationId xmlns:a16="http://schemas.microsoft.com/office/drawing/2014/main" id="{870F47BC-C4E9-41B0-88BF-08EE1382F26C}"/>
              </a:ext>
            </a:extLst>
          </p:cNvPr>
          <p:cNvSpPr txBox="1"/>
          <p:nvPr/>
        </p:nvSpPr>
        <p:spPr>
          <a:xfrm>
            <a:off x="6400088" y="1435543"/>
            <a:ext cx="5010150" cy="461665"/>
          </a:xfrm>
          <a:prstGeom prst="rect">
            <a:avLst/>
          </a:prstGeom>
          <a:noFill/>
        </p:spPr>
        <p:txBody>
          <a:bodyPr wrap="square" rtlCol="0">
            <a:spAutoFit/>
          </a:bodyPr>
          <a:lstStyle/>
          <a:p>
            <a:r>
              <a:rPr lang="en-US" sz="2400" dirty="0">
                <a:solidFill>
                  <a:srgbClr val="FF0000"/>
                </a:solidFill>
              </a:rPr>
              <a:t>Paste the JDBC URL</a:t>
            </a:r>
          </a:p>
        </p:txBody>
      </p: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Enter the username and password that you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725103" y="1994828"/>
            <a:ext cx="609600" cy="14341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687614" y="4562754"/>
            <a:ext cx="2741889" cy="9461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38548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7" grpId="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048ED564-DFA2-48BA-AF42-A52B18C0DA40}"/>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127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800D6-3CD0-4FEB-918B-0595FAAF9ABA}"/>
              </a:ext>
            </a:extLst>
          </p:cNvPr>
          <p:cNvPicPr>
            <a:picLocks noChangeAspect="1"/>
          </p:cNvPicPr>
          <p:nvPr/>
        </p:nvPicPr>
        <p:blipFill>
          <a:blip r:embed="rId2"/>
          <a:stretch>
            <a:fillRect/>
          </a:stretch>
        </p:blipFill>
        <p:spPr>
          <a:xfrm>
            <a:off x="1125726" y="1552830"/>
            <a:ext cx="9940547" cy="4690315"/>
          </a:xfrm>
          <a:prstGeom prst="rect">
            <a:avLst/>
          </a:prstGeom>
        </p:spPr>
        <p:style>
          <a:lnRef idx="2">
            <a:schemeClr val="dk1"/>
          </a:lnRef>
          <a:fillRef idx="1">
            <a:schemeClr val="lt1"/>
          </a:fillRef>
          <a:effectRef idx="0">
            <a:schemeClr val="dk1"/>
          </a:effectRef>
          <a:fontRef idx="minor">
            <a:schemeClr val="dk1"/>
          </a:fontRef>
        </p:style>
      </p:pic>
      <p:sp>
        <p:nvSpPr>
          <p:cNvPr id="10" name="Oval 9">
            <a:extLst>
              <a:ext uri="{FF2B5EF4-FFF2-40B4-BE49-F238E27FC236}">
                <a16:creationId xmlns:a16="http://schemas.microsoft.com/office/drawing/2014/main" id="{203C2F4A-B2B3-473A-BC7B-9F21F0D99141}"/>
              </a:ext>
            </a:extLst>
          </p:cNvPr>
          <p:cNvSpPr/>
          <p:nvPr/>
        </p:nvSpPr>
        <p:spPr>
          <a:xfrm>
            <a:off x="2938693" y="2790122"/>
            <a:ext cx="1465142" cy="75186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F6968-A358-429D-830D-B6DABAF8451E}"/>
              </a:ext>
            </a:extLst>
          </p:cNvPr>
          <p:cNvPicPr>
            <a:picLocks noChangeAspect="1"/>
          </p:cNvPicPr>
          <p:nvPr/>
        </p:nvPicPr>
        <p:blipFill>
          <a:blip r:embed="rId2"/>
          <a:stretch>
            <a:fillRect/>
          </a:stretch>
        </p:blipFill>
        <p:spPr>
          <a:xfrm>
            <a:off x="2935909" y="1496720"/>
            <a:ext cx="6320180" cy="5173519"/>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24AE1F4B-2861-49F3-89D2-FCF826AB02E3}"/>
              </a:ext>
            </a:extLst>
          </p:cNvPr>
          <p:cNvSpPr txBox="1"/>
          <p:nvPr/>
        </p:nvSpPr>
        <p:spPr>
          <a:xfrm>
            <a:off x="0" y="1927670"/>
            <a:ext cx="2992996" cy="1569660"/>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375449" y="1982198"/>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p:cNvCxnSpPr>
          <p:nvPr/>
        </p:nvCxnSpPr>
        <p:spPr>
          <a:xfrm>
            <a:off x="2682473" y="4132535"/>
            <a:ext cx="842605" cy="386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110908" y="3716914"/>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2" name="Oval 11">
            <a:extLst>
              <a:ext uri="{FF2B5EF4-FFF2-40B4-BE49-F238E27FC236}">
                <a16:creationId xmlns:a16="http://schemas.microsoft.com/office/drawing/2014/main" id="{14F6C1EF-8DC8-40C7-ACBE-1B5C1B5AF5EB}"/>
              </a:ext>
            </a:extLst>
          </p:cNvPr>
          <p:cNvSpPr/>
          <p:nvPr/>
        </p:nvSpPr>
        <p:spPr>
          <a:xfrm>
            <a:off x="3055269" y="6011741"/>
            <a:ext cx="842605"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3DBE72-AA02-46A5-B01A-643E2CC0ECD1}"/>
              </a:ext>
            </a:extLst>
          </p:cNvPr>
          <p:cNvCxnSpPr>
            <a:cxnSpLocks/>
          </p:cNvCxnSpPr>
          <p:nvPr/>
        </p:nvCxnSpPr>
        <p:spPr>
          <a:xfrm>
            <a:off x="1298713" y="3141086"/>
            <a:ext cx="2054087" cy="575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err="1">
                <a:solidFill>
                  <a:schemeClr val="bg1"/>
                </a:solidFill>
                <a:latin typeface="Lucida Console"/>
              </a:rPr>
              <a:t>aws</a:t>
            </a:r>
            <a:r>
              <a:rPr lang="en-US" sz="2400" dirty="0">
                <a:solidFill>
                  <a:schemeClr val="bg1"/>
                </a:solidFill>
                <a:latin typeface="Lucida Console"/>
              </a:rPr>
              <a:t> s3api create-bucket --bucket  glue-tutorial-XXX --region </a:t>
            </a:r>
            <a:r>
              <a:rPr lang="en-US" sz="2400">
                <a:solidFill>
                  <a:schemeClr val="bg1"/>
                </a:solidFill>
                <a:latin typeface="Lucida Console"/>
              </a:rPr>
              <a:t>us-east-2</a:t>
            </a:r>
            <a:endParaRPr lang="en-US" sz="240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4" name="Picture 3">
            <a:extLst>
              <a:ext uri="{FF2B5EF4-FFF2-40B4-BE49-F238E27FC236}">
                <a16:creationId xmlns:a16="http://schemas.microsoft.com/office/drawing/2014/main" id="{2E65D44E-C4A4-48A0-9D39-82D981DCD3C6}"/>
              </a:ext>
            </a:extLst>
          </p:cNvPr>
          <p:cNvPicPr>
            <a:picLocks noChangeAspect="1"/>
          </p:cNvPicPr>
          <p:nvPr/>
        </p:nvPicPr>
        <p:blipFill rotWithShape="1">
          <a:blip r:embed="rId3"/>
          <a:srcRect r="21824" b="32122"/>
          <a:stretch/>
        </p:blipFill>
        <p:spPr>
          <a:xfrm>
            <a:off x="1439393" y="2500402"/>
            <a:ext cx="8712530" cy="2601684"/>
          </a:xfrm>
          <a:prstGeom prst="rect">
            <a:avLst/>
          </a:prstGeom>
          <a:ln>
            <a:solidFill>
              <a:schemeClr val="tx1"/>
            </a:solidFill>
          </a:ln>
        </p:spPr>
      </p:pic>
      <p:sp>
        <p:nvSpPr>
          <p:cNvPr id="16" name="Oval 15">
            <a:extLst>
              <a:ext uri="{FF2B5EF4-FFF2-40B4-BE49-F238E27FC236}">
                <a16:creationId xmlns:a16="http://schemas.microsoft.com/office/drawing/2014/main" id="{DAACCA6E-17F7-48FB-8D55-F06FBE413B14}"/>
              </a:ext>
            </a:extLst>
          </p:cNvPr>
          <p:cNvSpPr/>
          <p:nvPr/>
        </p:nvSpPr>
        <p:spPr>
          <a:xfrm>
            <a:off x="1749931" y="4428107"/>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5110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6F2E11-4B8D-49B5-BBA4-0E479A1464E9}"/>
              </a:ext>
            </a:extLst>
          </p:cNvPr>
          <p:cNvPicPr>
            <a:picLocks noChangeAspect="1"/>
          </p:cNvPicPr>
          <p:nvPr/>
        </p:nvPicPr>
        <p:blipFill rotWithShape="1">
          <a:blip r:embed="rId2"/>
          <a:srcRect r="46447" b="38349"/>
          <a:stretch/>
        </p:blipFill>
        <p:spPr>
          <a:xfrm>
            <a:off x="4309785" y="911489"/>
            <a:ext cx="6800849" cy="2958141"/>
          </a:xfrm>
          <a:prstGeom prst="rect">
            <a:avLst/>
          </a:prstGeom>
          <a:ln>
            <a:solidFill>
              <a:schemeClr val="bg1"/>
            </a:solidFill>
          </a:ln>
        </p:spPr>
      </p:pic>
      <p:pic>
        <p:nvPicPr>
          <p:cNvPr id="3" name="Picture 2" descr="A screenshot of a cell phone&#10;&#10;Description generated with very high confidence">
            <a:extLst>
              <a:ext uri="{FF2B5EF4-FFF2-40B4-BE49-F238E27FC236}">
                <a16:creationId xmlns:a16="http://schemas.microsoft.com/office/drawing/2014/main" id="{F4EF7515-E0D5-47E2-BEFA-B059706CD3F0}"/>
              </a:ext>
            </a:extLst>
          </p:cNvPr>
          <p:cNvPicPr>
            <a:picLocks noChangeAspect="1"/>
          </p:cNvPicPr>
          <p:nvPr/>
        </p:nvPicPr>
        <p:blipFill rotWithShape="1">
          <a:blip r:embed="rId3">
            <a:extLst>
              <a:ext uri="{28A0092B-C50C-407E-A947-70E740481C1C}">
                <a14:useLocalDpi xmlns:a14="http://schemas.microsoft.com/office/drawing/2010/main" val="0"/>
              </a:ext>
            </a:extLst>
          </a:blip>
          <a:srcRect t="22548" r="44291" b="6692"/>
          <a:stretch/>
        </p:blipFill>
        <p:spPr>
          <a:xfrm>
            <a:off x="4389120" y="2313432"/>
            <a:ext cx="6860494" cy="425535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 name="Oval 14">
            <a:extLst>
              <a:ext uri="{FF2B5EF4-FFF2-40B4-BE49-F238E27FC236}">
                <a16:creationId xmlns:a16="http://schemas.microsoft.com/office/drawing/2014/main" id="{4733F7EF-4269-478C-9218-77297714B5B7}"/>
              </a:ext>
            </a:extLst>
          </p:cNvPr>
          <p:cNvSpPr/>
          <p:nvPr/>
        </p:nvSpPr>
        <p:spPr>
          <a:xfrm>
            <a:off x="5393184" y="2298615"/>
            <a:ext cx="1272659"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a:ln>
            <a:solidFill>
              <a:schemeClr val="bg1"/>
            </a:solidFill>
          </a:ln>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4" name="TextBox 13">
            <a:extLst>
              <a:ext uri="{FF2B5EF4-FFF2-40B4-BE49-F238E27FC236}">
                <a16:creationId xmlns:a16="http://schemas.microsoft.com/office/drawing/2014/main" id="{ABE15239-6769-43EE-8AC1-BC086B78BACD}"/>
              </a:ext>
            </a:extLst>
          </p:cNvPr>
          <p:cNvSpPr txBox="1"/>
          <p:nvPr/>
        </p:nvSpPr>
        <p:spPr>
          <a:xfrm>
            <a:off x="309759" y="2802757"/>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61574" y="6197593"/>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490011" y="3218256"/>
            <a:ext cx="1634211" cy="535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F5B96-DDEB-4380-84E6-5A4415ACEAE5}"/>
              </a:ext>
            </a:extLst>
          </p:cNvPr>
          <p:cNvPicPr>
            <a:picLocks noChangeAspect="1"/>
          </p:cNvPicPr>
          <p:nvPr/>
        </p:nvPicPr>
        <p:blipFill rotWithShape="1">
          <a:blip r:embed="rId2"/>
          <a:srcRect r="19784" b="42490"/>
          <a:stretch/>
        </p:blipFill>
        <p:spPr>
          <a:xfrm>
            <a:off x="1352377" y="3941404"/>
            <a:ext cx="9481990" cy="2454086"/>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ell phone&#10;&#10;Description generated with very high confidence">
            <a:extLst>
              <a:ext uri="{FF2B5EF4-FFF2-40B4-BE49-F238E27FC236}">
                <a16:creationId xmlns:a16="http://schemas.microsoft.com/office/drawing/2014/main" id="{585D3340-DDE4-462F-9406-C6193E021B12}"/>
              </a:ext>
            </a:extLst>
          </p:cNvPr>
          <p:cNvPicPr>
            <a:picLocks noChangeAspect="1"/>
          </p:cNvPicPr>
          <p:nvPr/>
        </p:nvPicPr>
        <p:blipFill rotWithShape="1">
          <a:blip r:embed="rId3">
            <a:extLst>
              <a:ext uri="{28A0092B-C50C-407E-A947-70E740481C1C}">
                <a14:useLocalDpi xmlns:a14="http://schemas.microsoft.com/office/drawing/2010/main" val="0"/>
              </a:ext>
            </a:extLst>
          </a:blip>
          <a:srcRect t="38745" r="26890" b="26411"/>
          <a:stretch/>
        </p:blipFill>
        <p:spPr>
          <a:xfrm>
            <a:off x="1177011" y="1662548"/>
            <a:ext cx="9657356" cy="1895204"/>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6" name="Oval 15">
            <a:extLst>
              <a:ext uri="{FF2B5EF4-FFF2-40B4-BE49-F238E27FC236}">
                <a16:creationId xmlns:a16="http://schemas.microsoft.com/office/drawing/2014/main" id="{DAACCA6E-17F7-48FB-8D55-F06FBE413B14}"/>
              </a:ext>
            </a:extLst>
          </p:cNvPr>
          <p:cNvSpPr/>
          <p:nvPr/>
        </p:nvSpPr>
        <p:spPr>
          <a:xfrm>
            <a:off x="2083891" y="304035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9B2157A2-3D3F-4EF2-A689-D4263CC86AAB}"/>
              </a:ext>
            </a:extLst>
          </p:cNvPr>
          <p:cNvSpPr/>
          <p:nvPr/>
        </p:nvSpPr>
        <p:spPr>
          <a:xfrm>
            <a:off x="1188889" y="578632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63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3" idx="3"/>
          </p:cNvCxnSpPr>
          <p:nvPr/>
        </p:nvCxnSpPr>
        <p:spPr>
          <a:xfrm>
            <a:off x="5164050" y="3767761"/>
            <a:ext cx="3399037" cy="538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3" name="TextBox 12">
            <a:extLst>
              <a:ext uri="{FF2B5EF4-FFF2-40B4-BE49-F238E27FC236}">
                <a16:creationId xmlns:a16="http://schemas.microsoft.com/office/drawing/2014/main" id="{117308B0-E411-44EF-A876-0874B22CD5B9}"/>
              </a:ext>
            </a:extLst>
          </p:cNvPr>
          <p:cNvSpPr txBox="1"/>
          <p:nvPr/>
        </p:nvSpPr>
        <p:spPr>
          <a:xfrm>
            <a:off x="198772" y="3290707"/>
            <a:ext cx="4965278" cy="954107"/>
          </a:xfrm>
          <a:prstGeom prst="rect">
            <a:avLst/>
          </a:prstGeom>
          <a:noFill/>
        </p:spPr>
        <p:txBody>
          <a:bodyPr wrap="square" rtlCol="0">
            <a:spAutoFit/>
          </a:bodyPr>
          <a:lstStyle/>
          <a:p>
            <a:r>
              <a:rPr lang="en-US" sz="2800" dirty="0">
                <a:solidFill>
                  <a:srgbClr val="FF0000"/>
                </a:solidFill>
              </a:rPr>
              <a:t>Add file from repository called “</a:t>
            </a:r>
            <a:r>
              <a:rPr lang="en-US" sz="2800" dirty="0" err="1">
                <a:solidFill>
                  <a:srgbClr val="FF0000"/>
                </a:solidFill>
              </a:rPr>
              <a:t>WA_Sales_Products</a:t>
            </a:r>
            <a:r>
              <a:rPr lang="en-US" sz="2800" dirty="0">
                <a:solidFill>
                  <a:srgbClr val="FF0000"/>
                </a:solidFill>
              </a:rPr>
              <a:t>” </a:t>
            </a:r>
          </a:p>
        </p:txBody>
      </p:sp>
    </p:spTree>
    <p:extLst>
      <p:ext uri="{BB962C8B-B14F-4D97-AF65-F5344CB8AC3E}">
        <p14:creationId xmlns:p14="http://schemas.microsoft.com/office/powerpoint/2010/main" val="1180937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A4CCA-3CA2-48FD-803F-A0A63D2A8BD6}"/>
              </a:ext>
            </a:extLst>
          </p:cNvPr>
          <p:cNvPicPr>
            <a:picLocks noChangeAspect="1"/>
          </p:cNvPicPr>
          <p:nvPr/>
        </p:nvPicPr>
        <p:blipFill rotWithShape="1">
          <a:blip r:embed="rId3"/>
          <a:srcRect r="39496"/>
          <a:stretch/>
        </p:blipFill>
        <p:spPr>
          <a:xfrm>
            <a:off x="5164050" y="1330042"/>
            <a:ext cx="6197633" cy="5497764"/>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D9C992F2-22B0-43C8-A521-EA64E3AB7901}"/>
              </a:ext>
            </a:extLst>
          </p:cNvPr>
          <p:cNvSpPr txBox="1"/>
          <p:nvPr/>
        </p:nvSpPr>
        <p:spPr>
          <a:xfrm>
            <a:off x="198772" y="3290707"/>
            <a:ext cx="4965278" cy="954107"/>
          </a:xfrm>
          <a:prstGeom prst="rect">
            <a:avLst/>
          </a:prstGeom>
          <a:noFill/>
        </p:spPr>
        <p:txBody>
          <a:bodyPr wrap="square" rtlCol="0">
            <a:spAutoFit/>
          </a:bodyPr>
          <a:lstStyle/>
          <a:p>
            <a:r>
              <a:rPr lang="en-US" sz="2800" dirty="0">
                <a:solidFill>
                  <a:srgbClr val="FF0000"/>
                </a:solidFill>
              </a:rPr>
              <a:t>Add file from repository called “</a:t>
            </a:r>
            <a:r>
              <a:rPr lang="en-US" sz="2800" dirty="0" err="1">
                <a:solidFill>
                  <a:srgbClr val="FF0000"/>
                </a:solidFill>
              </a:rPr>
              <a:t>WA_Sales_Products</a:t>
            </a:r>
            <a:r>
              <a:rPr lang="en-US" sz="2800" dirty="0">
                <a:solidFill>
                  <a:srgbClr val="FF0000"/>
                </a:solidFill>
              </a:rPr>
              <a:t>”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5348135" y="6161849"/>
            <a:ext cx="884499"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nchor="t">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a:rPr>
              <a:t>$ </a:t>
            </a:r>
            <a:r>
              <a:rPr lang="en-US" sz="2400" dirty="0" err="1">
                <a:solidFill>
                  <a:schemeClr val="bg1"/>
                </a:solidFill>
                <a:latin typeface="Lucida Console"/>
              </a:rPr>
              <a:t>aws</a:t>
            </a:r>
            <a:r>
              <a:rPr lang="en-US" sz="2400" dirty="0">
                <a:solidFill>
                  <a:schemeClr val="bg1"/>
                </a:solidFill>
                <a:latin typeface="Lucida Console"/>
              </a:rPr>
              <a:t> s3 cp &lt;your-file-path&gt;/</a:t>
            </a:r>
            <a:r>
              <a:rPr lang="en-US" sz="2400" dirty="0" err="1">
                <a:solidFill>
                  <a:schemeClr val="bg1"/>
                </a:solidFill>
                <a:latin typeface="Lucida Console"/>
              </a:rPr>
              <a:t>aws</a:t>
            </a:r>
            <a:r>
              <a:rPr lang="en-US" sz="2400" dirty="0">
                <a:solidFill>
                  <a:schemeClr val="bg1"/>
                </a:solidFill>
                <a:latin typeface="Lucida Console"/>
              </a:rPr>
              <a:t>-glue-tutorial/WA_Sales_Products.csv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a:t>
            </a:r>
          </a:p>
          <a:p>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348B2-ACF0-41D4-AA87-5E907E56AD31}"/>
              </a:ext>
            </a:extLst>
          </p:cNvPr>
          <p:cNvPicPr>
            <a:picLocks noChangeAspect="1"/>
          </p:cNvPicPr>
          <p:nvPr/>
        </p:nvPicPr>
        <p:blipFill rotWithShape="1">
          <a:blip r:embed="rId2"/>
          <a:srcRect l="-1" r="41276" b="38514"/>
          <a:stretch/>
        </p:blipFill>
        <p:spPr>
          <a:xfrm>
            <a:off x="2059945" y="1927670"/>
            <a:ext cx="7891488" cy="4256999"/>
          </a:xfrm>
          <a:prstGeom prst="rect">
            <a:avLst/>
          </a:prstGeom>
          <a:ln>
            <a:solidFill>
              <a:schemeClr val="tx1"/>
            </a:solidFill>
          </a:ln>
        </p:spPr>
      </p:pic>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3"/>
          <a:stretch>
            <a:fillRect/>
          </a:stretch>
        </p:blipFill>
        <p:spPr>
          <a:xfrm>
            <a:off x="1650272" y="69582"/>
            <a:ext cx="1097280" cy="1097280"/>
          </a:xfrm>
          <a:prstGeom prst="rect">
            <a:avLst/>
          </a:prstGeom>
        </p:spPr>
      </p:pic>
      <p:grpSp>
        <p:nvGrpSpPr>
          <p:cNvPr id="6" name="Group 5">
            <a:extLst>
              <a:ext uri="{FF2B5EF4-FFF2-40B4-BE49-F238E27FC236}">
                <a16:creationId xmlns:a16="http://schemas.microsoft.com/office/drawing/2014/main" id="{92022DD7-55E1-4215-AC98-3EE1F2004B61}"/>
              </a:ext>
            </a:extLst>
          </p:cNvPr>
          <p:cNvGrpSpPr/>
          <p:nvPr/>
        </p:nvGrpSpPr>
        <p:grpSpPr>
          <a:xfrm>
            <a:off x="5237018" y="2776451"/>
            <a:ext cx="2921238" cy="1997775"/>
            <a:chOff x="5237018" y="2776451"/>
            <a:chExt cx="2921238" cy="1997775"/>
          </a:xfrm>
        </p:grpSpPr>
        <p:cxnSp>
          <p:nvCxnSpPr>
            <p:cNvPr id="7" name="Straight Arrow Connector 6">
              <a:extLst>
                <a:ext uri="{FF2B5EF4-FFF2-40B4-BE49-F238E27FC236}">
                  <a16:creationId xmlns:a16="http://schemas.microsoft.com/office/drawing/2014/main" id="{C31BAD62-58F6-4553-8E0C-DBFFE3D1944D}"/>
                </a:ext>
              </a:extLst>
            </p:cNvPr>
            <p:cNvCxnSpPr>
              <a:cxnSpLocks/>
            </p:cNvCxnSpPr>
            <p:nvPr/>
          </p:nvCxnSpPr>
          <p:spPr>
            <a:xfrm flipH="1" flipV="1">
              <a:off x="5237018" y="2776451"/>
              <a:ext cx="981587" cy="11667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6122489" y="3943229"/>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gr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
        <p:nvSpPr>
          <p:cNvPr id="13" name="Oval 12">
            <a:extLst>
              <a:ext uri="{FF2B5EF4-FFF2-40B4-BE49-F238E27FC236}">
                <a16:creationId xmlns:a16="http://schemas.microsoft.com/office/drawing/2014/main" id="{0AEAC400-4367-4CE7-B828-569F1C021C96}"/>
              </a:ext>
            </a:extLst>
          </p:cNvPr>
          <p:cNvSpPr/>
          <p:nvPr/>
        </p:nvSpPr>
        <p:spPr>
          <a:xfrm>
            <a:off x="2076570" y="3081231"/>
            <a:ext cx="1281771" cy="38101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6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03D5741-C00F-4795-9E81-B48B365B8A94}"/>
              </a:ext>
            </a:extLst>
          </p:cNvPr>
          <p:cNvPicPr>
            <a:picLocks noChangeAspect="1"/>
          </p:cNvPicPr>
          <p:nvPr/>
        </p:nvPicPr>
        <p:blipFill rotWithShape="1">
          <a:blip r:embed="rId2">
            <a:extLst>
              <a:ext uri="{28A0092B-C50C-407E-A947-70E740481C1C}">
                <a14:useLocalDpi xmlns:a14="http://schemas.microsoft.com/office/drawing/2010/main" val="0"/>
              </a:ext>
            </a:extLst>
          </a:blip>
          <a:srcRect r="889"/>
          <a:stretch/>
        </p:blipFill>
        <p:spPr>
          <a:xfrm>
            <a:off x="3198890" y="2451765"/>
            <a:ext cx="6593503" cy="2964920"/>
          </a:xfrm>
          <a:prstGeom prst="rect">
            <a:avLst/>
          </a:prstGeom>
          <a:ln>
            <a:solidFill>
              <a:schemeClr val="tx1"/>
            </a:solidFill>
          </a:ln>
        </p:spPr>
      </p:pic>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14625" y="1620768"/>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glue_database_XXX</a:t>
            </a:r>
            <a:r>
              <a:rPr lang="en-US" sz="2400" dirty="0">
                <a:solidFill>
                  <a:srgbClr val="FF0000"/>
                </a:solidFill>
              </a:rPr>
              <a:t>”</a:t>
            </a:r>
          </a:p>
        </p:txBody>
      </p:sp>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a:off x="2399607" y="2451765"/>
            <a:ext cx="1690256" cy="12438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6044733" y="4822672"/>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rotWithShape="1">
          <a:blip r:embed="rId2">
            <a:extLst>
              <a:ext uri="{28A0092B-C50C-407E-A947-70E740481C1C}">
                <a14:useLocalDpi xmlns:a14="http://schemas.microsoft.com/office/drawing/2010/main" val="0"/>
              </a:ext>
            </a:extLst>
          </a:blip>
          <a:srcRect r="34694"/>
          <a:stretch/>
        </p:blipFill>
        <p:spPr>
          <a:xfrm>
            <a:off x="3051198" y="2622387"/>
            <a:ext cx="767514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3898074" y="2113845"/>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6148786" y="1698346"/>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rotWithShape="1">
          <a:blip r:embed="rId3">
            <a:extLst>
              <a:ext uri="{28A0092B-C50C-407E-A947-70E740481C1C}">
                <a14:useLocalDpi xmlns:a14="http://schemas.microsoft.com/office/drawing/2010/main" val="0"/>
              </a:ext>
            </a:extLst>
          </a:blip>
          <a:srcRect r="34694"/>
          <a:stretch/>
        </p:blipFill>
        <p:spPr>
          <a:xfrm>
            <a:off x="3051198" y="4066067"/>
            <a:ext cx="767514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H="1" flipV="1">
            <a:off x="4505954" y="4677715"/>
            <a:ext cx="1217930" cy="1488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5723884" y="5935732"/>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social media post&#10;&#10;Description generated with very high confidence">
            <a:extLst>
              <a:ext uri="{FF2B5EF4-FFF2-40B4-BE49-F238E27FC236}">
                <a16:creationId xmlns:a16="http://schemas.microsoft.com/office/drawing/2014/main" id="{DCE131F3-53E4-441C-B45E-D159809077A6}"/>
              </a:ext>
            </a:extLst>
          </p:cNvPr>
          <p:cNvPicPr>
            <a:picLocks noChangeAspect="1"/>
          </p:cNvPicPr>
          <p:nvPr/>
        </p:nvPicPr>
        <p:blipFill rotWithShape="1">
          <a:blip r:embed="rId4">
            <a:extLst>
              <a:ext uri="{28A0092B-C50C-407E-A947-70E740481C1C}">
                <a14:useLocalDpi xmlns:a14="http://schemas.microsoft.com/office/drawing/2010/main" val="0"/>
              </a:ext>
            </a:extLst>
          </a:blip>
          <a:srcRect r="87355" b="38948"/>
          <a:stretch/>
        </p:blipFill>
        <p:spPr>
          <a:xfrm>
            <a:off x="971582" y="2155563"/>
            <a:ext cx="1647803" cy="3441611"/>
          </a:xfrm>
          <a:prstGeom prst="rect">
            <a:avLst/>
          </a:prstGeom>
          <a:ln>
            <a:solidFill>
              <a:schemeClr val="tx1"/>
            </a:solidFill>
          </a:ln>
        </p:spPr>
      </p:pic>
      <p:sp>
        <p:nvSpPr>
          <p:cNvPr id="17" name="Oval 16">
            <a:extLst>
              <a:ext uri="{FF2B5EF4-FFF2-40B4-BE49-F238E27FC236}">
                <a16:creationId xmlns:a16="http://schemas.microsoft.com/office/drawing/2014/main" id="{12EE690A-6089-4710-BBB9-C9CCB225C2E7}"/>
              </a:ext>
            </a:extLst>
          </p:cNvPr>
          <p:cNvSpPr/>
          <p:nvPr/>
        </p:nvSpPr>
        <p:spPr>
          <a:xfrm>
            <a:off x="1053979" y="3342741"/>
            <a:ext cx="904015" cy="30787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10278F93-9DEB-4147-91EC-073D10DE09E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1" name="Picture 20">
            <a:extLst>
              <a:ext uri="{FF2B5EF4-FFF2-40B4-BE49-F238E27FC236}">
                <a16:creationId xmlns:a16="http://schemas.microsoft.com/office/drawing/2014/main" id="{74ACF919-F8BA-40DC-BCD9-E140E11BE629}"/>
              </a:ext>
            </a:extLst>
          </p:cNvPr>
          <p:cNvPicPr>
            <a:picLocks noChangeAspect="1"/>
          </p:cNvPicPr>
          <p:nvPr/>
        </p:nvPicPr>
        <p:blipFill rotWithShape="1">
          <a:blip r:embed="rId5">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9321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A59BD9-8A70-4D69-B24A-83BA9FC09D1C}"/>
              </a:ext>
            </a:extLst>
          </p:cNvPr>
          <p:cNvPicPr>
            <a:picLocks noChangeAspect="1"/>
          </p:cNvPicPr>
          <p:nvPr/>
        </p:nvPicPr>
        <p:blipFill rotWithShape="1">
          <a:blip r:embed="rId2"/>
          <a:srcRect t="849"/>
          <a:stretch/>
        </p:blipFill>
        <p:spPr>
          <a:xfrm>
            <a:off x="1043164" y="2984938"/>
            <a:ext cx="9925050" cy="2984336"/>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27C683B6-8186-4EA1-98A2-0D208F19684F}"/>
              </a:ext>
            </a:extLst>
          </p:cNvPr>
          <p:cNvCxnSpPr>
            <a:cxnSpLocks/>
          </p:cNvCxnSpPr>
          <p:nvPr/>
        </p:nvCxnSpPr>
        <p:spPr>
          <a:xfrm>
            <a:off x="1729047" y="2633059"/>
            <a:ext cx="1812939" cy="1287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F7F584-5502-46C4-A736-492034D18BB0}"/>
              </a:ext>
            </a:extLst>
          </p:cNvPr>
          <p:cNvSpPr txBox="1"/>
          <p:nvPr/>
        </p:nvSpPr>
        <p:spPr>
          <a:xfrm>
            <a:off x="151586" y="1801982"/>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5835928" y="510727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5C160-216B-4724-A78C-F54147FDCDA5}"/>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8" name="Picture 17">
            <a:extLst>
              <a:ext uri="{FF2B5EF4-FFF2-40B4-BE49-F238E27FC236}">
                <a16:creationId xmlns:a16="http://schemas.microsoft.com/office/drawing/2014/main" id="{E0C36122-0AD2-41A5-BE7F-54E086B82FA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829305F-66AA-4B01-8344-92F6F102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916" y="1826158"/>
            <a:ext cx="8289545" cy="3855084"/>
          </a:xfrm>
          <a:prstGeom prst="rect">
            <a:avLst/>
          </a:prstGeom>
          <a:ln>
            <a:solidFill>
              <a:schemeClr val="tx1"/>
            </a:solidFill>
          </a:ln>
        </p:spPr>
      </p:pic>
      <p:sp>
        <p:nvSpPr>
          <p:cNvPr id="12" name="TextBox 11">
            <a:extLst>
              <a:ext uri="{FF2B5EF4-FFF2-40B4-BE49-F238E27FC236}">
                <a16:creationId xmlns:a16="http://schemas.microsoft.com/office/drawing/2014/main" id="{448166B8-50C4-41ED-A2CF-890C97A93D77}"/>
              </a:ext>
            </a:extLst>
          </p:cNvPr>
          <p:cNvSpPr txBox="1"/>
          <p:nvPr/>
        </p:nvSpPr>
        <p:spPr>
          <a:xfrm>
            <a:off x="8662532" y="615270"/>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671327" y="5584427"/>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cxnSp>
        <p:nvCxnSpPr>
          <p:cNvPr id="14" name="Straight Arrow Connector 13">
            <a:extLst>
              <a:ext uri="{FF2B5EF4-FFF2-40B4-BE49-F238E27FC236}">
                <a16:creationId xmlns:a16="http://schemas.microsoft.com/office/drawing/2014/main" id="{1A66A96B-B671-4155-86AB-B19B2D0C17CA}"/>
              </a:ext>
            </a:extLst>
          </p:cNvPr>
          <p:cNvCxnSpPr>
            <a:cxnSpLocks/>
          </p:cNvCxnSpPr>
          <p:nvPr/>
        </p:nvCxnSpPr>
        <p:spPr>
          <a:xfrm flipH="1">
            <a:off x="8843749" y="1815599"/>
            <a:ext cx="741685" cy="77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p:cNvCxnSpPr>
          <p:nvPr/>
        </p:nvCxnSpPr>
        <p:spPr>
          <a:xfrm flipV="1">
            <a:off x="2326537" y="4067033"/>
            <a:ext cx="471254" cy="1624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5882856" y="4949695"/>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155F3D-2D36-4F82-9DEB-1674CD0F07CE}"/>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4" name="Picture 23">
            <a:extLst>
              <a:ext uri="{FF2B5EF4-FFF2-40B4-BE49-F238E27FC236}">
                <a16:creationId xmlns:a16="http://schemas.microsoft.com/office/drawing/2014/main" id="{D9855304-D16C-47C5-B678-AA65C2E2AEDB}"/>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0795D6-B2E1-4758-BB39-5DAEA82A51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471548B-160A-4639-A1F5-6FA2E7EE06B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D46A729-AE7E-4EFA-9C52-15BB950C49E9}"/>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287" r="7003" b="9283"/>
          <a:stretch/>
        </p:blipFill>
        <p:spPr>
          <a:xfrm>
            <a:off x="1970884" y="2297478"/>
            <a:ext cx="8069609" cy="386918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1689228" y="2337133"/>
            <a:ext cx="589948" cy="1224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1"/>
          </p:cNvCxnSpPr>
          <p:nvPr/>
        </p:nvCxnSpPr>
        <p:spPr>
          <a:xfrm flipH="1">
            <a:off x="4544704" y="3666974"/>
            <a:ext cx="5632269" cy="4671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28919" y="1506136"/>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6109648" y="5675894"/>
            <a:ext cx="596715"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4499-C3E3-48A6-8904-FA11237AE2FE}"/>
              </a:ext>
            </a:extLst>
          </p:cNvPr>
          <p:cNvSpPr txBox="1"/>
          <p:nvPr/>
        </p:nvSpPr>
        <p:spPr>
          <a:xfrm>
            <a:off x="10176973" y="3251475"/>
            <a:ext cx="1846705" cy="830997"/>
          </a:xfrm>
          <a:prstGeom prst="rect">
            <a:avLst/>
          </a:prstGeom>
          <a:noFill/>
        </p:spPr>
        <p:txBody>
          <a:bodyPr wrap="square" rtlCol="0">
            <a:spAutoFit/>
          </a:bodyPr>
          <a:lstStyle/>
          <a:p>
            <a:r>
              <a:rPr lang="en-US" sz="2400" dirty="0">
                <a:solidFill>
                  <a:srgbClr val="FF0000"/>
                </a:solidFill>
              </a:rPr>
              <a:t>Give your role a name</a:t>
            </a:r>
          </a:p>
        </p:txBody>
      </p:sp>
      <p:sp>
        <p:nvSpPr>
          <p:cNvPr id="22" name="TextBox 21">
            <a:extLst>
              <a:ext uri="{FF2B5EF4-FFF2-40B4-BE49-F238E27FC236}">
                <a16:creationId xmlns:a16="http://schemas.microsoft.com/office/drawing/2014/main" id="{6472E40F-4000-4165-BA5F-6B883ECDCD8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4B0AFB9-1499-45EE-8960-BDA373128C4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20" grpId="0"/>
      <p:bldP spid="2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9F2C43-9FD0-4C38-A653-D1C06D6D5ABF}"/>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8873367-B098-49C9-91CD-51B1D3700216}"/>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BD624D65-3732-4F59-82FE-6C7BCCDA897F}"/>
              </a:ext>
            </a:extLst>
          </p:cNvPr>
          <p:cNvPicPr>
            <a:picLocks noChangeAspect="1"/>
          </p:cNvPicPr>
          <p:nvPr/>
        </p:nvPicPr>
        <p:blipFill rotWithShape="1">
          <a:blip r:embed="rId2">
            <a:extLst>
              <a:ext uri="{28A0092B-C50C-407E-A947-70E740481C1C}">
                <a14:useLocalDpi xmlns:a14="http://schemas.microsoft.com/office/drawing/2010/main" val="0"/>
              </a:ext>
            </a:extLst>
          </a:blip>
          <a:srcRect r="8451" b="1645"/>
          <a:stretch/>
        </p:blipFill>
        <p:spPr>
          <a:xfrm>
            <a:off x="4769556" y="1373672"/>
            <a:ext cx="6445407" cy="50885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1979"/>
            <a:ext cx="1002500"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002500"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4009106" y="5691544"/>
            <a:ext cx="1063226"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78686" y="5987998"/>
            <a:ext cx="633994" cy="34379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27478B-0B37-4F00-AA59-78B96C09D436}"/>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3AC4F35-BC43-4A28-ABDE-FA8607285793}"/>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5086B-26AA-47CD-9765-C591FEB2D698}"/>
              </a:ext>
            </a:extLst>
          </p:cNvPr>
          <p:cNvPicPr>
            <a:picLocks noChangeAspect="1"/>
          </p:cNvPicPr>
          <p:nvPr/>
        </p:nvPicPr>
        <p:blipFill>
          <a:blip r:embed="rId2"/>
          <a:stretch>
            <a:fillRect/>
          </a:stretch>
        </p:blipFill>
        <p:spPr>
          <a:xfrm>
            <a:off x="2404661" y="1497724"/>
            <a:ext cx="7381875" cy="5143500"/>
          </a:xfrm>
          <a:prstGeom prst="rect">
            <a:avLst/>
          </a:prstGeom>
        </p:spPr>
        <p:style>
          <a:lnRef idx="2">
            <a:schemeClr val="dk1"/>
          </a:lnRef>
          <a:fillRef idx="1">
            <a:schemeClr val="lt1"/>
          </a:fillRef>
          <a:effectRef idx="0">
            <a:schemeClr val="dk1"/>
          </a:effectRef>
          <a:fontRef idx="minor">
            <a:schemeClr val="dk1"/>
          </a:fontRef>
        </p:style>
      </p:pic>
      <p:sp>
        <p:nvSpPr>
          <p:cNvPr id="6" name="Oval 5">
            <a:extLst>
              <a:ext uri="{FF2B5EF4-FFF2-40B4-BE49-F238E27FC236}">
                <a16:creationId xmlns:a16="http://schemas.microsoft.com/office/drawing/2014/main" id="{8C4A3AA1-E28C-47D1-A9DC-1C6A36F9E9B8}"/>
              </a:ext>
            </a:extLst>
          </p:cNvPr>
          <p:cNvSpPr/>
          <p:nvPr/>
        </p:nvSpPr>
        <p:spPr>
          <a:xfrm>
            <a:off x="6095598" y="6211299"/>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2739FD-F304-46D4-A904-2F86AEA1FB6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2" name="Picture 11">
            <a:extLst>
              <a:ext uri="{FF2B5EF4-FFF2-40B4-BE49-F238E27FC236}">
                <a16:creationId xmlns:a16="http://schemas.microsoft.com/office/drawing/2014/main" id="{CF13A125-3FC3-44B2-8359-6A51FFF36587}"/>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89370-EB1F-477D-BD49-691835BCF7C1}"/>
              </a:ext>
            </a:extLst>
          </p:cNvPr>
          <p:cNvPicPr>
            <a:picLocks noChangeAspect="1"/>
          </p:cNvPicPr>
          <p:nvPr/>
        </p:nvPicPr>
        <p:blipFill rotWithShape="1">
          <a:blip r:embed="rId2"/>
          <a:srcRect t="11251"/>
          <a:stretch/>
        </p:blipFill>
        <p:spPr>
          <a:xfrm>
            <a:off x="466009" y="1661699"/>
            <a:ext cx="10687050" cy="2282402"/>
          </a:xfrm>
          <a:prstGeom prst="rect">
            <a:avLst/>
          </a:prstGeom>
        </p:spPr>
        <p:style>
          <a:lnRef idx="2">
            <a:schemeClr val="dk1"/>
          </a:lnRef>
          <a:fillRef idx="1">
            <a:schemeClr val="lt1"/>
          </a:fillRef>
          <a:effectRef idx="0">
            <a:schemeClr val="dk1"/>
          </a:effectRef>
          <a:fontRef idx="minor">
            <a:schemeClr val="dk1"/>
          </a:fontRef>
        </p:style>
      </p:pic>
      <p:pic>
        <p:nvPicPr>
          <p:cNvPr id="4" name="Picture 3" descr="A screenshot of a social media post&#10;&#10;Description generated with very high confidence">
            <a:extLst>
              <a:ext uri="{FF2B5EF4-FFF2-40B4-BE49-F238E27FC236}">
                <a16:creationId xmlns:a16="http://schemas.microsoft.com/office/drawing/2014/main" id="{DD6EFA94-5AA0-4E32-BF48-B36D50C0C96A}"/>
              </a:ext>
            </a:extLst>
          </p:cNvPr>
          <p:cNvPicPr>
            <a:picLocks noChangeAspect="1"/>
          </p:cNvPicPr>
          <p:nvPr/>
        </p:nvPicPr>
        <p:blipFill rotWithShape="1">
          <a:blip r:embed="rId3">
            <a:extLst>
              <a:ext uri="{28A0092B-C50C-407E-A947-70E740481C1C}">
                <a14:useLocalDpi xmlns:a14="http://schemas.microsoft.com/office/drawing/2010/main" val="0"/>
              </a:ext>
            </a:extLst>
          </a:blip>
          <a:srcRect r="28640" b="39196"/>
          <a:stretch/>
        </p:blipFill>
        <p:spPr>
          <a:xfrm>
            <a:off x="440267" y="4272304"/>
            <a:ext cx="10712792" cy="1564367"/>
          </a:xfrm>
          <a:prstGeom prst="rect">
            <a:avLst/>
          </a:prstGeom>
        </p:spPr>
        <p:style>
          <a:lnRef idx="2">
            <a:schemeClr val="dk1"/>
          </a:lnRef>
          <a:fillRef idx="1">
            <a:schemeClr val="lt1"/>
          </a:fillRef>
          <a:effectRef idx="0">
            <a:schemeClr val="dk1"/>
          </a:effectRef>
          <a:fontRef idx="minor">
            <a:schemeClr val="dk1"/>
          </a:fontRef>
        </p:style>
      </p:pic>
      <p:sp>
        <p:nvSpPr>
          <p:cNvPr id="18" name="TextBox 17">
            <a:extLst>
              <a:ext uri="{FF2B5EF4-FFF2-40B4-BE49-F238E27FC236}">
                <a16:creationId xmlns:a16="http://schemas.microsoft.com/office/drawing/2014/main" id="{32690DA4-FC2A-4428-8AF1-ED6145EFDD85}"/>
              </a:ext>
            </a:extLst>
          </p:cNvPr>
          <p:cNvSpPr txBox="1"/>
          <p:nvPr/>
        </p:nvSpPr>
        <p:spPr>
          <a:xfrm>
            <a:off x="3569146" y="5888380"/>
            <a:ext cx="5943343" cy="461665"/>
          </a:xfrm>
          <a:prstGeom prst="rect">
            <a:avLst/>
          </a:prstGeom>
          <a:noFill/>
        </p:spPr>
        <p:txBody>
          <a:bodyPr wrap="square" rtlCol="0">
            <a:spAutoFit/>
          </a:bodyPr>
          <a:lstStyle/>
          <a:p>
            <a:r>
              <a:rPr lang="en-US" sz="2400" dirty="0">
                <a:solidFill>
                  <a:srgbClr val="FF0000"/>
                </a:solidFill>
              </a:rPr>
              <a:t>Your table should be in the Tables tab</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4298731" y="1370250"/>
            <a:ext cx="2277702" cy="6001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1723697" y="5559972"/>
            <a:ext cx="1845449" cy="5592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5238958" y="908585"/>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3128879"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43AF6D-F670-4C7B-874B-3599C9A3F049}"/>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33" name="Picture 32">
            <a:extLst>
              <a:ext uri="{FF2B5EF4-FFF2-40B4-BE49-F238E27FC236}">
                <a16:creationId xmlns:a16="http://schemas.microsoft.com/office/drawing/2014/main" id="{CE33E4AB-3852-4CD6-A931-98B74AC18F83}"/>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28824CC7-C869-4681-BF80-A767AD269F6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4" name="Picture 3" descr="A screenshot of a computer&#10;&#10;Description generated with very high confidence">
            <a:extLst>
              <a:ext uri="{FF2B5EF4-FFF2-40B4-BE49-F238E27FC236}">
                <a16:creationId xmlns:a16="http://schemas.microsoft.com/office/drawing/2014/main" id="{06128F46-F921-4FB1-9F77-6B8D5C4168DC}"/>
              </a:ext>
            </a:extLst>
          </p:cNvPr>
          <p:cNvPicPr>
            <a:picLocks noChangeAspect="1"/>
          </p:cNvPicPr>
          <p:nvPr/>
        </p:nvPicPr>
        <p:blipFill rotWithShape="1">
          <a:blip r:embed="rId4">
            <a:extLst>
              <a:ext uri="{28A0092B-C50C-407E-A947-70E740481C1C}">
                <a14:useLocalDpi xmlns:a14="http://schemas.microsoft.com/office/drawing/2010/main" val="0"/>
              </a:ext>
            </a:extLst>
          </a:blip>
          <a:srcRect r="9779" b="12359"/>
          <a:stretch/>
        </p:blipFill>
        <p:spPr>
          <a:xfrm>
            <a:off x="125506" y="2441380"/>
            <a:ext cx="10999694" cy="41773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0208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2" name="Picture 1">
            <a:extLst>
              <a:ext uri="{FF2B5EF4-FFF2-40B4-BE49-F238E27FC236}">
                <a16:creationId xmlns:a16="http://schemas.microsoft.com/office/drawing/2014/main" id="{163FB81C-3056-4375-9B26-D32B0D99A403}"/>
              </a:ext>
            </a:extLst>
          </p:cNvPr>
          <p:cNvPicPr>
            <a:picLocks noChangeAspect="1"/>
          </p:cNvPicPr>
          <p:nvPr/>
        </p:nvPicPr>
        <p:blipFill rotWithShape="1">
          <a:blip r:embed="rId4"/>
          <a:srcRect r="24011" b="18592"/>
          <a:stretch/>
        </p:blipFill>
        <p:spPr>
          <a:xfrm>
            <a:off x="119364" y="2428124"/>
            <a:ext cx="9264526" cy="38919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35285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using Athena </a:t>
            </a:r>
          </a:p>
          <a:p>
            <a:pPr lvl="1"/>
            <a:endParaRPr lang="en-US" sz="2600" dirty="0"/>
          </a:p>
          <a:p>
            <a:pPr marL="274320" lvl="1" indent="0">
              <a:buNone/>
            </a:pPr>
            <a:r>
              <a:rPr lang="en-US" sz="2600" dirty="0"/>
              <a:t>(Use US-EAST-2/Ohio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8CC72710-A352-45DA-B04F-5E29113B4B0C}"/>
              </a:ext>
            </a:extLst>
          </p:cNvPr>
          <p:cNvPicPr>
            <a:picLocks noChangeAspect="1"/>
          </p:cNvPicPr>
          <p:nvPr/>
        </p:nvPicPr>
        <p:blipFill rotWithShape="1">
          <a:blip r:embed="rId2">
            <a:extLst>
              <a:ext uri="{28A0092B-C50C-407E-A947-70E740481C1C}">
                <a14:useLocalDpi xmlns:a14="http://schemas.microsoft.com/office/drawing/2010/main" val="0"/>
              </a:ext>
            </a:extLst>
          </a:blip>
          <a:srcRect l="9864" t="15725" r="6032" b="16268"/>
          <a:stretch/>
        </p:blipFill>
        <p:spPr>
          <a:xfrm>
            <a:off x="2654124" y="1565569"/>
            <a:ext cx="8938289" cy="4493649"/>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2530327" y="3652553"/>
            <a:ext cx="1432073" cy="1780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3052388"/>
            <a:ext cx="2530327"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8542262-08BB-4CCE-A840-EE79AEEEFDD3}"/>
              </a:ext>
            </a:extLst>
          </p:cNvPr>
          <p:cNvPicPr>
            <a:picLocks noChangeAspect="1"/>
          </p:cNvPicPr>
          <p:nvPr/>
        </p:nvPicPr>
        <p:blipFill rotWithShape="1">
          <a:blip r:embed="rId2">
            <a:extLst>
              <a:ext uri="{28A0092B-C50C-407E-A947-70E740481C1C}">
                <a14:useLocalDpi xmlns:a14="http://schemas.microsoft.com/office/drawing/2010/main" val="0"/>
              </a:ext>
            </a:extLst>
          </a:blip>
          <a:srcRect l="321" r="9082" b="24627"/>
          <a:stretch/>
        </p:blipFill>
        <p:spPr>
          <a:xfrm>
            <a:off x="2565222" y="1469116"/>
            <a:ext cx="8658578" cy="4796788"/>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006221" y="1843763"/>
            <a:ext cx="1842448"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1982262"/>
            <a:ext cx="2006221"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224585" y="3686809"/>
            <a:ext cx="1733266" cy="6224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0" y="3709044"/>
            <a:ext cx="2224585"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current date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698505" y="5811151"/>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rotWithShape="1">
          <a:blip r:embed="rId4">
            <a:extLst>
              <a:ext uri="{28A0092B-C50C-407E-A947-70E740481C1C}">
                <a14:useLocalDpi xmlns:a14="http://schemas.microsoft.com/office/drawing/2010/main" val="0"/>
              </a:ext>
            </a:extLst>
          </a:blip>
          <a:srcRect r="32243"/>
          <a:stretch/>
        </p:blipFill>
        <p:spPr>
          <a:xfrm>
            <a:off x="3531096" y="2400470"/>
            <a:ext cx="7933024"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4641229" y="3200300"/>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3952675" y="4985104"/>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pic>
        <p:nvPicPr>
          <p:cNvPr id="2" name="Picture 1">
            <a:extLst>
              <a:ext uri="{FF2B5EF4-FFF2-40B4-BE49-F238E27FC236}">
                <a16:creationId xmlns:a16="http://schemas.microsoft.com/office/drawing/2014/main" id="{025E1454-C329-44E8-9FDF-2C9BB785FF53}"/>
              </a:ext>
            </a:extLst>
          </p:cNvPr>
          <p:cNvPicPr>
            <a:picLocks noChangeAspect="1"/>
          </p:cNvPicPr>
          <p:nvPr/>
        </p:nvPicPr>
        <p:blipFill>
          <a:blip r:embed="rId5"/>
          <a:stretch>
            <a:fillRect/>
          </a:stretch>
        </p:blipFill>
        <p:spPr>
          <a:xfrm>
            <a:off x="932632" y="1796856"/>
            <a:ext cx="1362265" cy="4591691"/>
          </a:xfrm>
          <a:prstGeom prst="rect">
            <a:avLst/>
          </a:prstGeom>
          <a:ln>
            <a:solidFill>
              <a:schemeClr val="tx1"/>
            </a:solidFill>
          </a:ln>
        </p:spPr>
      </p:pic>
      <p:sp>
        <p:nvSpPr>
          <p:cNvPr id="13" name="Oval 12">
            <a:extLst>
              <a:ext uri="{FF2B5EF4-FFF2-40B4-BE49-F238E27FC236}">
                <a16:creationId xmlns:a16="http://schemas.microsoft.com/office/drawing/2014/main" id="{602D0878-980E-4B37-936C-64DC6241E313}"/>
              </a:ext>
            </a:extLst>
          </p:cNvPr>
          <p:cNvSpPr/>
          <p:nvPr/>
        </p:nvSpPr>
        <p:spPr>
          <a:xfrm>
            <a:off x="1098992" y="3634449"/>
            <a:ext cx="1218558"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37EE21-74A0-4445-97A8-F6F5D25875CA}"/>
              </a:ext>
            </a:extLst>
          </p:cNvPr>
          <p:cNvPicPr>
            <a:picLocks noChangeAspect="1"/>
          </p:cNvPicPr>
          <p:nvPr/>
        </p:nvPicPr>
        <p:blipFill>
          <a:blip r:embed="rId2"/>
          <a:stretch>
            <a:fillRect/>
          </a:stretch>
        </p:blipFill>
        <p:spPr>
          <a:xfrm>
            <a:off x="2418418" y="1574542"/>
            <a:ext cx="7355163" cy="4186785"/>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681174"/>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440267" y="5793438"/>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cxnSp>
        <p:nvCxnSpPr>
          <p:cNvPr id="11" name="Straight Arrow Connector 10">
            <a:extLst>
              <a:ext uri="{FF2B5EF4-FFF2-40B4-BE49-F238E27FC236}">
                <a16:creationId xmlns:a16="http://schemas.microsoft.com/office/drawing/2014/main" id="{3F66FEF6-D017-4D5E-B29B-50053F7BDC50}"/>
              </a:ext>
            </a:extLst>
          </p:cNvPr>
          <p:cNvCxnSpPr>
            <a:cxnSpLocks/>
          </p:cNvCxnSpPr>
          <p:nvPr/>
        </p:nvCxnSpPr>
        <p:spPr>
          <a:xfrm flipH="1">
            <a:off x="4004441" y="1542431"/>
            <a:ext cx="5013435" cy="9905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V="1">
            <a:off x="2294476" y="3429000"/>
            <a:ext cx="827096" cy="23644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630202" y="5076602"/>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D39F1655-DDEA-41BF-8ECE-DD345D1EDB6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t="1382" r="19394" b="19167"/>
          <a:stretch/>
        </p:blipFill>
        <p:spPr>
          <a:xfrm>
            <a:off x="2308078" y="1959449"/>
            <a:ext cx="6798365" cy="3722348"/>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cluster: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142820" y="5793438"/>
            <a:ext cx="4330516" cy="830997"/>
          </a:xfrm>
          <a:prstGeom prst="rect">
            <a:avLst/>
          </a:prstGeom>
          <a:noFill/>
        </p:spPr>
        <p:txBody>
          <a:bodyPr wrap="square" rtlCol="0">
            <a:spAutoFit/>
          </a:bodyPr>
          <a:lstStyle/>
          <a:p>
            <a:r>
              <a:rPr lang="en-US" sz="2400" dirty="0">
                <a:solidFill>
                  <a:srgbClr val="FF0000"/>
                </a:solidFill>
              </a:rPr>
              <a:t>Name of the database:</a:t>
            </a:r>
          </a:p>
          <a:p>
            <a:r>
              <a:rPr lang="en-US" sz="2400" dirty="0" err="1">
                <a:solidFill>
                  <a:srgbClr val="FF0000"/>
                </a:solidFill>
              </a:rPr>
              <a:t>glue_tutorial_database_xxx</a:t>
            </a:r>
            <a:endParaRPr lang="en-US" sz="2400" dirty="0">
              <a:solidFill>
                <a:srgbClr val="FF0000"/>
              </a:solidFill>
            </a:endParaRP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668110" y="1512172"/>
            <a:ext cx="4095211" cy="1472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p:cNvCxnSpPr>
          <p:nvPr/>
        </p:nvCxnSpPr>
        <p:spPr>
          <a:xfrm flipV="1">
            <a:off x="1426670" y="3657600"/>
            <a:ext cx="1157504" cy="2135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20513" y="5244487"/>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17" name="TextBox 16">
            <a:extLst>
              <a:ext uri="{FF2B5EF4-FFF2-40B4-BE49-F238E27FC236}">
                <a16:creationId xmlns:a16="http://schemas.microsoft.com/office/drawing/2014/main" id="{79E70D3C-CD26-49C9-8E14-68143313783E}"/>
              </a:ext>
            </a:extLst>
          </p:cNvPr>
          <p:cNvSpPr txBox="1"/>
          <p:nvPr/>
        </p:nvSpPr>
        <p:spPr>
          <a:xfrm>
            <a:off x="9183603" y="3947223"/>
            <a:ext cx="2730686" cy="1200329"/>
          </a:xfrm>
          <a:prstGeom prst="rect">
            <a:avLst/>
          </a:prstGeom>
          <a:noFill/>
        </p:spPr>
        <p:txBody>
          <a:bodyPr wrap="square" rtlCol="0">
            <a:spAutoFit/>
          </a:bodyPr>
          <a:lstStyle/>
          <a:p>
            <a:r>
              <a:rPr lang="en-US" sz="2400" dirty="0">
                <a:solidFill>
                  <a:srgbClr val="FF0000"/>
                </a:solidFill>
              </a:rPr>
              <a:t>Username and password created for Redshift</a:t>
            </a:r>
          </a:p>
        </p:txBody>
      </p:sp>
      <p:cxnSp>
        <p:nvCxnSpPr>
          <p:cNvPr id="19" name="Straight Arrow Connector 18">
            <a:extLst>
              <a:ext uri="{FF2B5EF4-FFF2-40B4-BE49-F238E27FC236}">
                <a16:creationId xmlns:a16="http://schemas.microsoft.com/office/drawing/2014/main" id="{A0413507-DEAA-4F7E-9855-030E188CADDD}"/>
              </a:ext>
            </a:extLst>
          </p:cNvPr>
          <p:cNvCxnSpPr>
            <a:cxnSpLocks/>
            <a:stCxn id="17" idx="1"/>
          </p:cNvCxnSpPr>
          <p:nvPr/>
        </p:nvCxnSpPr>
        <p:spPr>
          <a:xfrm flipH="1" flipV="1">
            <a:off x="3270935" y="4296168"/>
            <a:ext cx="5912668" cy="2512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2BC7C1-CA5C-4B96-9F92-4EFF517A68AC}"/>
              </a:ext>
            </a:extLst>
          </p:cNvPr>
          <p:cNvCxnSpPr>
            <a:cxnSpLocks/>
            <a:stCxn id="17" idx="1"/>
          </p:cNvCxnSpPr>
          <p:nvPr/>
        </p:nvCxnSpPr>
        <p:spPr>
          <a:xfrm flipH="1">
            <a:off x="3270935" y="4547388"/>
            <a:ext cx="5912668" cy="368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8" grpId="1"/>
      <p:bldP spid="9" grpId="0" animBg="1"/>
      <p:bldP spid="17" grpId="0"/>
      <p:bldP spid="1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08C9F-2006-45F8-9301-65582B72C20D}"/>
              </a:ext>
            </a:extLst>
          </p:cNvPr>
          <p:cNvPicPr>
            <a:picLocks noChangeAspect="1"/>
          </p:cNvPicPr>
          <p:nvPr/>
        </p:nvPicPr>
        <p:blipFill>
          <a:blip r:embed="rId2"/>
          <a:stretch>
            <a:fillRect/>
          </a:stretch>
        </p:blipFill>
        <p:spPr>
          <a:xfrm>
            <a:off x="2188824" y="1543049"/>
            <a:ext cx="7814352" cy="4510909"/>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9" name="Oval 8">
            <a:extLst>
              <a:ext uri="{FF2B5EF4-FFF2-40B4-BE49-F238E27FC236}">
                <a16:creationId xmlns:a16="http://schemas.microsoft.com/office/drawing/2014/main" id="{611D3B72-BE3B-4C23-ADD9-040F435FE3DD}"/>
              </a:ext>
            </a:extLst>
          </p:cNvPr>
          <p:cNvSpPr/>
          <p:nvPr/>
        </p:nvSpPr>
        <p:spPr>
          <a:xfrm>
            <a:off x="6005689" y="523768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882452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AC85310-AB0D-4359-9CBE-72F8AB92F10C}"/>
              </a:ext>
            </a:extLst>
          </p:cNvPr>
          <p:cNvPicPr>
            <a:picLocks noChangeAspect="1"/>
          </p:cNvPicPr>
          <p:nvPr/>
        </p:nvPicPr>
        <p:blipFill rotWithShape="1">
          <a:blip r:embed="rId2">
            <a:extLst>
              <a:ext uri="{28A0092B-C50C-407E-A947-70E740481C1C}">
                <a14:useLocalDpi xmlns:a14="http://schemas.microsoft.com/office/drawing/2010/main" val="0"/>
              </a:ext>
            </a:extLst>
          </a:blip>
          <a:srcRect l="1356" r="22943" b="22542"/>
          <a:stretch/>
        </p:blipFill>
        <p:spPr>
          <a:xfrm>
            <a:off x="377949" y="2620303"/>
            <a:ext cx="11255480" cy="1761599"/>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3"/>
          <a:stretch>
            <a:fillRect/>
          </a:stretch>
        </p:blipFill>
        <p:spPr>
          <a:xfrm>
            <a:off x="1650272" y="69582"/>
            <a:ext cx="1097280" cy="1097280"/>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408523" y="2933968"/>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1" name="TextBox 10">
            <a:extLst>
              <a:ext uri="{FF2B5EF4-FFF2-40B4-BE49-F238E27FC236}">
                <a16:creationId xmlns:a16="http://schemas.microsoft.com/office/drawing/2014/main" id="{69C7435C-8736-4C2F-9F02-2EC98F42A399}"/>
              </a:ext>
            </a:extLst>
          </p:cNvPr>
          <p:cNvSpPr txBox="1"/>
          <p:nvPr/>
        </p:nvSpPr>
        <p:spPr>
          <a:xfrm>
            <a:off x="1683037" y="4600969"/>
            <a:ext cx="3562404" cy="830997"/>
          </a:xfrm>
          <a:prstGeom prst="rect">
            <a:avLst/>
          </a:prstGeom>
          <a:noFill/>
        </p:spPr>
        <p:txBody>
          <a:bodyPr wrap="square" rtlCol="0">
            <a:spAutoFit/>
          </a:bodyPr>
          <a:lstStyle/>
          <a:p>
            <a:r>
              <a:rPr lang="en-US" sz="2400" dirty="0">
                <a:solidFill>
                  <a:srgbClr val="FF0000"/>
                </a:solidFill>
              </a:rPr>
              <a:t>Select newly created connection</a:t>
            </a:r>
          </a:p>
        </p:txBody>
      </p:sp>
      <p:cxnSp>
        <p:nvCxnSpPr>
          <p:cNvPr id="12" name="Straight Arrow Connector 11">
            <a:extLst>
              <a:ext uri="{FF2B5EF4-FFF2-40B4-BE49-F238E27FC236}">
                <a16:creationId xmlns:a16="http://schemas.microsoft.com/office/drawing/2014/main" id="{0F6AC54F-6E42-4126-9C86-92BB56D95966}"/>
              </a:ext>
            </a:extLst>
          </p:cNvPr>
          <p:cNvCxnSpPr>
            <a:cxnSpLocks/>
            <a:stCxn id="11" idx="1"/>
          </p:cNvCxnSpPr>
          <p:nvPr/>
        </p:nvCxnSpPr>
        <p:spPr>
          <a:xfrm flipH="1" flipV="1">
            <a:off x="607531" y="4040428"/>
            <a:ext cx="1075506" cy="9760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5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54766586-09F4-4BA6-8E87-60CF625AF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886" y="2428083"/>
            <a:ext cx="6233605" cy="2969856"/>
          </a:xfrm>
          <a:prstGeom prst="rect">
            <a:avLst/>
          </a:prstGeom>
          <a:ln>
            <a:solidFill>
              <a:schemeClr val="tx1"/>
            </a:solidFill>
          </a:ln>
        </p:spPr>
      </p:pic>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7097683" y="3720877"/>
            <a:ext cx="2024808" cy="2740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9122491" y="3305378"/>
            <a:ext cx="3001257" cy="830997"/>
          </a:xfrm>
          <a:prstGeom prst="rect">
            <a:avLst/>
          </a:prstGeom>
          <a:noFill/>
        </p:spPr>
        <p:txBody>
          <a:bodyPr wrap="square" rtlCol="0">
            <a:spAutoFit/>
          </a:bodyPr>
          <a:lstStyle/>
          <a:p>
            <a:r>
              <a:rPr lang="en-US" sz="2400" dirty="0">
                <a:solidFill>
                  <a:srgbClr val="FF0000"/>
                </a:solidFill>
              </a:rPr>
              <a:t>Select your recently created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226294" y="4832411"/>
            <a:ext cx="1502051"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B16793D-0E0D-4BF0-8C41-B86B11692F71}"/>
              </a:ext>
            </a:extLst>
          </p:cNvPr>
          <p:cNvPicPr>
            <a:picLocks noChangeAspect="1"/>
          </p:cNvPicPr>
          <p:nvPr/>
        </p:nvPicPr>
        <p:blipFill rotWithShape="1">
          <a:blip r:embed="rId2">
            <a:extLst>
              <a:ext uri="{28A0092B-C50C-407E-A947-70E740481C1C}">
                <a14:useLocalDpi xmlns:a14="http://schemas.microsoft.com/office/drawing/2010/main" val="0"/>
              </a:ext>
            </a:extLst>
          </a:blip>
          <a:srcRect l="1534" r="45047"/>
          <a:stretch/>
        </p:blipFill>
        <p:spPr>
          <a:xfrm>
            <a:off x="1129810" y="2404021"/>
            <a:ext cx="9751758" cy="3454564"/>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3"/>
          <a:stretch>
            <a:fillRect/>
          </a:stretch>
        </p:blipFill>
        <p:spPr>
          <a:xfrm>
            <a:off x="1650272" y="69582"/>
            <a:ext cx="1097280" cy="1097280"/>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US-EAST-2/ Ohio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4" name="L-Shape 43">
            <a:extLst>
              <a:ext uri="{FF2B5EF4-FFF2-40B4-BE49-F238E27FC236}">
                <a16:creationId xmlns:a16="http://schemas.microsoft.com/office/drawing/2014/main" id="{3EA7B4F7-AB8E-4971-B84B-841A7ECA485D}"/>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E23F8-4D91-42D6-9F2E-F6604CA95BD8}"/>
              </a:ext>
            </a:extLst>
          </p:cNvPr>
          <p:cNvPicPr>
            <a:picLocks noChangeAspect="1"/>
          </p:cNvPicPr>
          <p:nvPr/>
        </p:nvPicPr>
        <p:blipFill rotWithShape="1">
          <a:blip r:embed="rId2"/>
          <a:srcRect r="19783" b="37636"/>
          <a:stretch/>
        </p:blipFill>
        <p:spPr>
          <a:xfrm>
            <a:off x="1423661" y="2647108"/>
            <a:ext cx="9780104" cy="2757290"/>
          </a:xfrm>
          <a:prstGeom prst="rect">
            <a:avLst/>
          </a:prstGeom>
          <a:ln>
            <a:solidFill>
              <a:schemeClr val="tx1"/>
            </a:solidFill>
          </a:ln>
        </p:spPr>
      </p:pic>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7" name="Oval 6">
            <a:extLst>
              <a:ext uri="{FF2B5EF4-FFF2-40B4-BE49-F238E27FC236}">
                <a16:creationId xmlns:a16="http://schemas.microsoft.com/office/drawing/2014/main" id="{C2A304D6-4463-4D09-89A6-AC54ACCA2BF8}"/>
              </a:ext>
            </a:extLst>
          </p:cNvPr>
          <p:cNvSpPr/>
          <p:nvPr/>
        </p:nvSpPr>
        <p:spPr>
          <a:xfrm>
            <a:off x="1483672" y="4681880"/>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1" name="Oval 10">
            <a:extLst>
              <a:ext uri="{FF2B5EF4-FFF2-40B4-BE49-F238E27FC236}">
                <a16:creationId xmlns:a16="http://schemas.microsoft.com/office/drawing/2014/main" id="{BAE0DEDE-EFA2-4B47-A9C5-35CCEE18125A}"/>
              </a:ext>
            </a:extLst>
          </p:cNvPr>
          <p:cNvSpPr/>
          <p:nvPr/>
        </p:nvSpPr>
        <p:spPr>
          <a:xfrm>
            <a:off x="2881777" y="3217512"/>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E2C7BF-24A8-4D7C-B944-6A1B81267164}"/>
              </a:ext>
            </a:extLst>
          </p:cNvPr>
          <p:cNvPicPr>
            <a:picLocks noChangeAspect="1"/>
          </p:cNvPicPr>
          <p:nvPr/>
        </p:nvPicPr>
        <p:blipFill>
          <a:blip r:embed="rId2"/>
          <a:stretch>
            <a:fillRect/>
          </a:stretch>
        </p:blipFill>
        <p:spPr>
          <a:xfrm>
            <a:off x="2952113" y="1480792"/>
            <a:ext cx="6124575" cy="5191125"/>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004441" y="1256049"/>
            <a:ext cx="794418" cy="833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5097517" y="2122493"/>
            <a:ext cx="4474049" cy="5054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5097517" y="3750798"/>
            <a:ext cx="4394883" cy="11228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1742993" y="2498211"/>
            <a:ext cx="1497897" cy="10066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p:cNvCxnSpPr>
          <p:nvPr/>
        </p:nvCxnSpPr>
        <p:spPr>
          <a:xfrm>
            <a:off x="1470991" y="4487529"/>
            <a:ext cx="1769899" cy="7781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1835336" y="5796797"/>
            <a:ext cx="1387642" cy="568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6014400" y="5246901"/>
            <a:ext cx="3356755" cy="10997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616932" y="753429"/>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10606" y="3268682"/>
            <a:ext cx="2284903" cy="1569660"/>
          </a:xfrm>
          <a:prstGeom prst="rect">
            <a:avLst/>
          </a:prstGeom>
          <a:noFill/>
        </p:spPr>
        <p:txBody>
          <a:bodyPr wrap="square" rtlCol="0">
            <a:spAutoFit/>
          </a:bodyPr>
          <a:lstStyle/>
          <a:p>
            <a:r>
              <a:rPr lang="en-US" sz="2400" dirty="0">
                <a:solidFill>
                  <a:srgbClr val="FF0000"/>
                </a:solidFill>
              </a:rPr>
              <a:t>Give your script a name glue-tutorial-XXX</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19" name="TextBox 18">
            <a:extLst>
              <a:ext uri="{FF2B5EF4-FFF2-40B4-BE49-F238E27FC236}">
                <a16:creationId xmlns:a16="http://schemas.microsoft.com/office/drawing/2014/main" id="{5A032EFA-B5B1-45D2-96EA-D0ADCDD120A2}"/>
              </a:ext>
            </a:extLst>
          </p:cNvPr>
          <p:cNvSpPr txBox="1"/>
          <p:nvPr/>
        </p:nvSpPr>
        <p:spPr>
          <a:xfrm>
            <a:off x="453915" y="225599"/>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58A311D-A212-4A83-AE32-4E4956E9EBDC}"/>
              </a:ext>
            </a:extLst>
          </p:cNvPr>
          <p:cNvPicPr>
            <a:picLocks noChangeAspect="1"/>
          </p:cNvPicPr>
          <p:nvPr/>
        </p:nvPicPr>
        <p:blipFill>
          <a:blip r:embed="rId3"/>
          <a:stretch>
            <a:fillRect/>
          </a:stretch>
        </p:blipFill>
        <p:spPr>
          <a:xfrm>
            <a:off x="3633061" y="371128"/>
            <a:ext cx="4757979" cy="6270728"/>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grpSp>
        <p:nvGrpSpPr>
          <p:cNvPr id="8" name="Group 7">
            <a:extLst>
              <a:ext uri="{FF2B5EF4-FFF2-40B4-BE49-F238E27FC236}">
                <a16:creationId xmlns:a16="http://schemas.microsoft.com/office/drawing/2014/main" id="{41C46B05-E05A-4667-9664-D96477DA558B}"/>
              </a:ext>
            </a:extLst>
          </p:cNvPr>
          <p:cNvGrpSpPr/>
          <p:nvPr/>
        </p:nvGrpSpPr>
        <p:grpSpPr>
          <a:xfrm>
            <a:off x="825736" y="2611975"/>
            <a:ext cx="2895032" cy="2308324"/>
            <a:chOff x="238633" y="1347376"/>
            <a:chExt cx="280507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273480" cy="7388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825736" y="5658201"/>
            <a:ext cx="2895032" cy="1200329"/>
            <a:chOff x="134769" y="4798427"/>
            <a:chExt cx="2895032"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p:cNvCxnSpPr>
            <p:nvPr/>
          </p:nvCxnSpPr>
          <p:spPr>
            <a:xfrm flipV="1">
              <a:off x="2402006" y="4798427"/>
              <a:ext cx="627795" cy="5712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85B0F952-63D2-4675-BFBA-36D012D2AEC5}"/>
              </a:ext>
            </a:extLst>
          </p:cNvPr>
          <p:cNvPicPr>
            <a:picLocks noChangeAspect="1"/>
          </p:cNvPicPr>
          <p:nvPr/>
        </p:nvPicPr>
        <p:blipFill rotWithShape="1">
          <a:blip r:embed="rId3">
            <a:extLst>
              <a:ext uri="{28A0092B-C50C-407E-A947-70E740481C1C}">
                <a14:useLocalDpi xmlns:a14="http://schemas.microsoft.com/office/drawing/2010/main" val="0"/>
              </a:ext>
            </a:extLst>
          </a:blip>
          <a:srcRect l="6436" r="25245"/>
          <a:stretch/>
        </p:blipFill>
        <p:spPr>
          <a:xfrm>
            <a:off x="2325274" y="1492909"/>
            <a:ext cx="6486023" cy="4480545"/>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9" name="Oval 18">
            <a:extLst>
              <a:ext uri="{FF2B5EF4-FFF2-40B4-BE49-F238E27FC236}">
                <a16:creationId xmlns:a16="http://schemas.microsoft.com/office/drawing/2014/main" id="{1A185B43-8D0C-48AF-8723-2E92D1C062E5}"/>
              </a:ext>
            </a:extLst>
          </p:cNvPr>
          <p:cNvSpPr/>
          <p:nvPr/>
        </p:nvSpPr>
        <p:spPr>
          <a:xfrm>
            <a:off x="6186489" y="5524825"/>
            <a:ext cx="852789" cy="38199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35B0B24-5B7F-4B70-AEBA-0F83687BDB44}"/>
              </a:ext>
            </a:extLst>
          </p:cNvPr>
          <p:cNvSpPr txBox="1"/>
          <p:nvPr/>
        </p:nvSpPr>
        <p:spPr>
          <a:xfrm>
            <a:off x="8861703" y="2533012"/>
            <a:ext cx="3477486"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glue_tutorial_database_xxx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--GLUE_DB_NAME</a:t>
            </a:r>
          </a:p>
          <a:p>
            <a:r>
              <a:rPr lang="en-US" sz="1600" dirty="0">
                <a:latin typeface="Abadi" panose="020B0604020202020204" pitchFamily="34" charset="0"/>
              </a:rPr>
              <a:t>	</a:t>
            </a:r>
            <a:r>
              <a:rPr lang="en-US" sz="1600" dirty="0" err="1">
                <a:latin typeface="Abadi" panose="020B0604020202020204" pitchFamily="34" charset="0"/>
              </a:rPr>
              <a:t>glue_database_xxx</a:t>
            </a:r>
            <a:endParaRPr lang="en-US" sz="1600" dirty="0">
              <a:latin typeface="Abadi" panose="020B0604020202020204" pitchFamily="34" charset="0"/>
            </a:endParaRPr>
          </a:p>
          <a:p>
            <a:r>
              <a:rPr lang="en-US" sz="1600" dirty="0">
                <a:latin typeface="Abadi" panose="020B0604020202020204" pitchFamily="34" charset="0"/>
              </a:rPr>
              <a:t>--GLUE_TABLE_NAME</a:t>
            </a:r>
          </a:p>
          <a:p>
            <a:r>
              <a:rPr lang="en-US" sz="1600" dirty="0">
                <a:latin typeface="Abadi" panose="020B0604020202020204" pitchFamily="34" charset="0"/>
              </a:rPr>
              <a:t>	</a:t>
            </a:r>
            <a:r>
              <a:rPr lang="en-US" sz="1600" dirty="0" err="1">
                <a:latin typeface="Abadi" panose="020B0604020202020204" pitchFamily="34" charset="0"/>
              </a:rPr>
              <a:t>products_xxx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a:t>
            </a:r>
            <a:r>
              <a:rPr lang="en-US" sz="1600" dirty="0" err="1">
                <a:latin typeface="Abadi" panose="020B0604020202020204" pitchFamily="34" charset="0"/>
              </a:rPr>
              <a:t>glue_tutorial_xxx</a:t>
            </a:r>
            <a:endParaRPr lang="en-US" sz="1600" dirty="0">
              <a:latin typeface="Abadi" panose="020B0604020202020204" pitchFamily="34" charset="0"/>
            </a:endParaRPr>
          </a:p>
        </p:txBody>
      </p:sp>
      <p:grpSp>
        <p:nvGrpSpPr>
          <p:cNvPr id="21" name="Group 20">
            <a:extLst>
              <a:ext uri="{FF2B5EF4-FFF2-40B4-BE49-F238E27FC236}">
                <a16:creationId xmlns:a16="http://schemas.microsoft.com/office/drawing/2014/main" id="{7CD929F8-82FB-4A26-978C-42DC446877D6}"/>
              </a:ext>
            </a:extLst>
          </p:cNvPr>
          <p:cNvGrpSpPr/>
          <p:nvPr/>
        </p:nvGrpSpPr>
        <p:grpSpPr>
          <a:xfrm>
            <a:off x="162064" y="3733182"/>
            <a:ext cx="3369753" cy="3769805"/>
            <a:chOff x="134769" y="2774085"/>
            <a:chExt cx="2499250" cy="3769805"/>
          </a:xfrm>
        </p:grpSpPr>
        <p:cxnSp>
          <p:nvCxnSpPr>
            <p:cNvPr id="22" name="Straight Arrow Connector 21">
              <a:extLst>
                <a:ext uri="{FF2B5EF4-FFF2-40B4-BE49-F238E27FC236}">
                  <a16:creationId xmlns:a16="http://schemas.microsoft.com/office/drawing/2014/main" id="{CD14EC47-C698-4F44-8265-15EDF7C799B5}"/>
                </a:ext>
              </a:extLst>
            </p:cNvPr>
            <p:cNvCxnSpPr>
              <a:cxnSpLocks/>
              <a:endCxn id="4" idx="1"/>
            </p:cNvCxnSpPr>
            <p:nvPr/>
          </p:nvCxnSpPr>
          <p:spPr>
            <a:xfrm flipV="1">
              <a:off x="955931" y="2774085"/>
              <a:ext cx="783230" cy="22848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0932BF-60B7-483D-A253-028C1488AB1C}"/>
                </a:ext>
              </a:extLst>
            </p:cNvPr>
            <p:cNvSpPr txBox="1"/>
            <p:nvPr/>
          </p:nvSpPr>
          <p:spPr>
            <a:xfrm>
              <a:off x="134769" y="4974230"/>
              <a:ext cx="2499250" cy="1569660"/>
            </a:xfrm>
            <a:prstGeom prst="rect">
              <a:avLst/>
            </a:prstGeom>
            <a:noFill/>
          </p:spPr>
          <p:txBody>
            <a:bodyPr wrap="square" rtlCol="0">
              <a:spAutoFit/>
            </a:bodyPr>
            <a:lstStyle/>
            <a:p>
              <a:r>
                <a:rPr lang="en-US" sz="2400" dirty="0">
                  <a:solidFill>
                    <a:srgbClr val="FF0000"/>
                  </a:solidFill>
                </a:rPr>
                <a:t>Parameterize values to be used in the script</a:t>
              </a:r>
            </a:p>
          </p:txBody>
        </p:sp>
      </p:grpSp>
    </p:spTree>
    <p:extLst>
      <p:ext uri="{BB962C8B-B14F-4D97-AF65-F5344CB8AC3E}">
        <p14:creationId xmlns:p14="http://schemas.microsoft.com/office/powerpoint/2010/main" val="25594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C674A-9758-4CD5-8419-FB22AC685CA4}"/>
              </a:ext>
            </a:extLst>
          </p:cNvPr>
          <p:cNvPicPr>
            <a:picLocks noChangeAspect="1"/>
          </p:cNvPicPr>
          <p:nvPr/>
        </p:nvPicPr>
        <p:blipFill>
          <a:blip r:embed="rId3"/>
          <a:stretch>
            <a:fillRect/>
          </a:stretch>
        </p:blipFill>
        <p:spPr>
          <a:xfrm>
            <a:off x="904875" y="2291745"/>
            <a:ext cx="10382250" cy="4238625"/>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911531" y="2204669"/>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4010023" y="137367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5843587" y="5979944"/>
            <a:ext cx="1408551" cy="36830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7267557" y="2319409"/>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a:stCxn id="9" idx="1"/>
          </p:cNvCxnSpPr>
          <p:nvPr/>
        </p:nvCxnSpPr>
        <p:spPr>
          <a:xfrm flipH="1" flipV="1">
            <a:off x="4380091" y="2935111"/>
            <a:ext cx="2887466" cy="53846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pic>
        <p:nvPicPr>
          <p:cNvPr id="3" name="Picture 2">
            <a:extLst>
              <a:ext uri="{FF2B5EF4-FFF2-40B4-BE49-F238E27FC236}">
                <a16:creationId xmlns:a16="http://schemas.microsoft.com/office/drawing/2014/main" id="{D1436BF3-C732-45F3-AD03-C8566A5006C5}"/>
              </a:ext>
            </a:extLst>
          </p:cNvPr>
          <p:cNvPicPr>
            <a:picLocks noChangeAspect="1"/>
          </p:cNvPicPr>
          <p:nvPr/>
        </p:nvPicPr>
        <p:blipFill rotWithShape="1">
          <a:blip r:embed="rId5"/>
          <a:srcRect r="36670" b="-9664"/>
          <a:stretch/>
        </p:blipFill>
        <p:spPr>
          <a:xfrm>
            <a:off x="485165" y="1557107"/>
            <a:ext cx="10489835" cy="731379"/>
          </a:xfrm>
          <a:prstGeom prst="rect">
            <a:avLst/>
          </a:prstGeom>
        </p:spPr>
      </p:pic>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‘GLUE_DB_NAME’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‘GLUE_TABLE_NAME’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34657" y="4736176"/>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78435" y="5389074"/>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‘GLUE_DB_NAME'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‘GLUBE_TABLE_NAME'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875722" y="1947407"/>
            <a:ext cx="5740118" cy="4117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a:stCxn id="10" idx="1"/>
          </p:cNvCxnSpPr>
          <p:nvPr/>
        </p:nvCxnSpPr>
        <p:spPr>
          <a:xfrm flipH="1" flipV="1">
            <a:off x="5745781" y="3183962"/>
            <a:ext cx="2870059" cy="7428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8615840" y="3141958"/>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615840" y="1162577"/>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671799"/>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4"/>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644808"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457247" y="4034514"/>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596336"/>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L-Shape 31">
            <a:extLst>
              <a:ext uri="{FF2B5EF4-FFF2-40B4-BE49-F238E27FC236}">
                <a16:creationId xmlns:a16="http://schemas.microsoft.com/office/drawing/2014/main" id="{9F74385D-05C0-49D5-A663-FD3EEB6692C9}"/>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style>
          <a:lnRef idx="2">
            <a:schemeClr val="dk1"/>
          </a:lnRef>
          <a:fillRef idx="1">
            <a:schemeClr val="lt1"/>
          </a:fillRef>
          <a:effectRef idx="0">
            <a:schemeClr val="dk1"/>
          </a:effectRef>
          <a:fontRef idx="minor">
            <a:schemeClr val="dk1"/>
          </a:fontRef>
        </p:style>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5F6D1-DB11-42F5-A968-28FC2C6EB216}"/>
              </a:ext>
            </a:extLst>
          </p:cNvPr>
          <p:cNvPicPr>
            <a:picLocks noChangeAspect="1"/>
          </p:cNvPicPr>
          <p:nvPr/>
        </p:nvPicPr>
        <p:blipFill rotWithShape="1">
          <a:blip r:embed="rId2"/>
          <a:srcRect l="1195" t="2378" r="56063" b="35184"/>
          <a:stretch/>
        </p:blipFill>
        <p:spPr>
          <a:xfrm>
            <a:off x="6584529" y="2452672"/>
            <a:ext cx="4743555" cy="2557670"/>
          </a:xfrm>
          <a:prstGeom prst="rect">
            <a:avLst/>
          </a:prstGeom>
        </p:spPr>
        <p:style>
          <a:lnRef idx="2">
            <a:schemeClr val="dk1"/>
          </a:lnRef>
          <a:fillRef idx="1">
            <a:schemeClr val="lt1"/>
          </a:fillRef>
          <a:effectRef idx="0">
            <a:schemeClr val="dk1"/>
          </a:effectRef>
          <a:fontRef idx="minor">
            <a:schemeClr val="dk1"/>
          </a:fontRef>
        </p:style>
      </p:pic>
      <p:pic>
        <p:nvPicPr>
          <p:cNvPr id="3" name="Picture 2" descr="A screenshot of a computer screen&#10;&#10;Description generated with very high confidence">
            <a:extLst>
              <a:ext uri="{FF2B5EF4-FFF2-40B4-BE49-F238E27FC236}">
                <a16:creationId xmlns:a16="http://schemas.microsoft.com/office/drawing/2014/main" id="{5B7B04BA-A938-4DBC-829F-C2B3921B8691}"/>
              </a:ext>
            </a:extLst>
          </p:cNvPr>
          <p:cNvPicPr>
            <a:picLocks noChangeAspect="1"/>
          </p:cNvPicPr>
          <p:nvPr/>
        </p:nvPicPr>
        <p:blipFill rotWithShape="1">
          <a:blip r:embed="rId3">
            <a:extLst>
              <a:ext uri="{28A0092B-C50C-407E-A947-70E740481C1C}">
                <a14:useLocalDpi xmlns:a14="http://schemas.microsoft.com/office/drawing/2010/main" val="0"/>
              </a:ext>
            </a:extLst>
          </a:blip>
          <a:srcRect l="12499" t="7620" r="47635" b="21763"/>
          <a:stretch/>
        </p:blipFill>
        <p:spPr>
          <a:xfrm>
            <a:off x="235957" y="2409891"/>
            <a:ext cx="5974042" cy="3920784"/>
          </a:xfrm>
          <a:prstGeom prst="rect">
            <a:avLst/>
          </a:prstGeom>
        </p:spPr>
        <p:style>
          <a:lnRef idx="2">
            <a:schemeClr val="dk1"/>
          </a:lnRef>
          <a:fillRef idx="1">
            <a:schemeClr val="lt1"/>
          </a:fillRef>
          <a:effectRef idx="0">
            <a:schemeClr val="dk1"/>
          </a:effectRef>
          <a:fontRef idx="minor">
            <a:schemeClr val="dk1"/>
          </a:fontRef>
        </p:style>
      </p:pic>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5E482C-8AED-4566-B4CF-E0130DDEEFD8}"/>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0" name="Straight Arrow Connector 29">
            <a:extLst>
              <a:ext uri="{FF2B5EF4-FFF2-40B4-BE49-F238E27FC236}">
                <a16:creationId xmlns:a16="http://schemas.microsoft.com/office/drawing/2014/main" id="{A372F015-BD3D-4AD3-8249-1C0C8B103BE4}"/>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62DF34D1-4AE2-455E-9014-FBD5124A159C}"/>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489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D829D2F1-9DB6-49EA-9125-0AE8D1C7B340}"/>
              </a:ext>
            </a:extLst>
          </p:cNvPr>
          <p:cNvPicPr>
            <a:picLocks noChangeAspect="1"/>
          </p:cNvPicPr>
          <p:nvPr/>
        </p:nvPicPr>
        <p:blipFill rotWithShape="1">
          <a:blip r:embed="rId3">
            <a:extLst>
              <a:ext uri="{28A0092B-C50C-407E-A947-70E740481C1C}">
                <a14:useLocalDpi xmlns:a14="http://schemas.microsoft.com/office/drawing/2010/main" val="0"/>
              </a:ext>
            </a:extLst>
          </a:blip>
          <a:srcRect t="12581" r="11087" b="19072"/>
          <a:stretch/>
        </p:blipFill>
        <p:spPr>
          <a:xfrm>
            <a:off x="459654" y="1464665"/>
            <a:ext cx="11092069" cy="453161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89971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3574451" cy="3227367"/>
          </a:xfrm>
        </p:spPr>
        <p:txBody>
          <a:bodyPr>
            <a:normAutofit/>
          </a:bodyPr>
          <a:lstStyle/>
          <a:p>
            <a:pPr marL="0" indent="0">
              <a:buNone/>
            </a:pPr>
            <a:r>
              <a:rPr lang="en-US" sz="2400" dirty="0"/>
              <a:t>Instead of running the Glue job manually, have it run automatically when a file is added to S3.</a:t>
            </a:r>
          </a:p>
          <a:p>
            <a:pPr marL="0" indent="0">
              <a:buNone/>
            </a:pPr>
            <a:r>
              <a:rPr lang="en-US" sz="2400" dirty="0"/>
              <a:t>Do this using a Lambda.</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3">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pic>
        <p:nvPicPr>
          <p:cNvPr id="2" name="Picture 1">
            <a:extLst>
              <a:ext uri="{FF2B5EF4-FFF2-40B4-BE49-F238E27FC236}">
                <a16:creationId xmlns:a16="http://schemas.microsoft.com/office/drawing/2014/main" id="{64F23EDF-1602-4662-92E2-D47830D63FCE}"/>
              </a:ext>
            </a:extLst>
          </p:cNvPr>
          <p:cNvPicPr>
            <a:picLocks noChangeAspect="1"/>
          </p:cNvPicPr>
          <p:nvPr/>
        </p:nvPicPr>
        <p:blipFill rotWithShape="1">
          <a:blip r:embed="rId4"/>
          <a:srcRect l="18817"/>
          <a:stretch/>
        </p:blipFill>
        <p:spPr>
          <a:xfrm>
            <a:off x="4141805" y="1465429"/>
            <a:ext cx="7890638" cy="1837106"/>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8030BC17-9BF4-42E3-BBBB-E7D55641450F}"/>
              </a:ext>
            </a:extLst>
          </p:cNvPr>
          <p:cNvPicPr>
            <a:picLocks noChangeAspect="1"/>
          </p:cNvPicPr>
          <p:nvPr/>
        </p:nvPicPr>
        <p:blipFill>
          <a:blip r:embed="rId5"/>
          <a:stretch>
            <a:fillRect/>
          </a:stretch>
        </p:blipFill>
        <p:spPr>
          <a:xfrm>
            <a:off x="4141805" y="3553731"/>
            <a:ext cx="7890639" cy="3227367"/>
          </a:xfrm>
          <a:prstGeom prst="rect">
            <a:avLst/>
          </a:prstGeom>
        </p:spPr>
        <p:style>
          <a:lnRef idx="2">
            <a:schemeClr val="dk1"/>
          </a:lnRef>
          <a:fillRef idx="1">
            <a:schemeClr val="lt1"/>
          </a:fillRef>
          <a:effectRef idx="0">
            <a:schemeClr val="dk1"/>
          </a:effectRef>
          <a:fontRef idx="minor">
            <a:schemeClr val="dk1"/>
          </a:fontRef>
        </p:style>
      </p:pic>
      <p:sp>
        <p:nvSpPr>
          <p:cNvPr id="14" name="Oval 13">
            <a:extLst>
              <a:ext uri="{FF2B5EF4-FFF2-40B4-BE49-F238E27FC236}">
                <a16:creationId xmlns:a16="http://schemas.microsoft.com/office/drawing/2014/main" id="{9DCF44C8-CE1F-4615-8292-5E88C395D957}"/>
              </a:ext>
            </a:extLst>
          </p:cNvPr>
          <p:cNvSpPr/>
          <p:nvPr/>
        </p:nvSpPr>
        <p:spPr>
          <a:xfrm>
            <a:off x="10306545" y="1901680"/>
            <a:ext cx="1623630"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FDE605C8-919A-4C51-B006-26CDC470A0D4}"/>
              </a:ext>
            </a:extLst>
          </p:cNvPr>
          <p:cNvSpPr/>
          <p:nvPr/>
        </p:nvSpPr>
        <p:spPr>
          <a:xfrm>
            <a:off x="10636469" y="6390290"/>
            <a:ext cx="1395974" cy="39080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4153EB-052E-458C-BEFF-2A11D81EC2BD}"/>
              </a:ext>
            </a:extLst>
          </p:cNvPr>
          <p:cNvSpPr txBox="1"/>
          <p:nvPr/>
        </p:nvSpPr>
        <p:spPr>
          <a:xfrm>
            <a:off x="440267" y="4567249"/>
            <a:ext cx="3302662" cy="1200329"/>
          </a:xfrm>
          <a:prstGeom prst="rect">
            <a:avLst/>
          </a:prstGeom>
          <a:noFill/>
        </p:spPr>
        <p:txBody>
          <a:bodyPr wrap="square" rtlCol="0">
            <a:spAutoFit/>
          </a:bodyPr>
          <a:lstStyle/>
          <a:p>
            <a:r>
              <a:rPr lang="en-US" sz="2400" dirty="0">
                <a:solidFill>
                  <a:srgbClr val="FF0000"/>
                </a:solidFill>
              </a:rPr>
              <a:t>Name the lambda and choose Python as the language</a:t>
            </a:r>
          </a:p>
        </p:txBody>
      </p:sp>
      <p:cxnSp>
        <p:nvCxnSpPr>
          <p:cNvPr id="20" name="Straight Arrow Connector 19">
            <a:extLst>
              <a:ext uri="{FF2B5EF4-FFF2-40B4-BE49-F238E27FC236}">
                <a16:creationId xmlns:a16="http://schemas.microsoft.com/office/drawing/2014/main" id="{2239C3BD-F96B-4D95-84F6-ED32595EA394}"/>
              </a:ext>
            </a:extLst>
          </p:cNvPr>
          <p:cNvCxnSpPr>
            <a:cxnSpLocks/>
            <a:stCxn id="19" idx="3"/>
          </p:cNvCxnSpPr>
          <p:nvPr/>
        </p:nvCxnSpPr>
        <p:spPr>
          <a:xfrm flipV="1">
            <a:off x="3742929" y="4567250"/>
            <a:ext cx="614481" cy="6001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2EDA80-50C1-44D2-A01C-99B5489038B5}"/>
              </a:ext>
            </a:extLst>
          </p:cNvPr>
          <p:cNvCxnSpPr>
            <a:cxnSpLocks/>
          </p:cNvCxnSpPr>
          <p:nvPr/>
        </p:nvCxnSpPr>
        <p:spPr>
          <a:xfrm>
            <a:off x="3694386" y="5281447"/>
            <a:ext cx="66302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223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792DFB-31D6-426D-9CE0-15FCCAB2D0E8}"/>
              </a:ext>
            </a:extLst>
          </p:cNvPr>
          <p:cNvPicPr>
            <a:picLocks noChangeAspect="1"/>
          </p:cNvPicPr>
          <p:nvPr/>
        </p:nvPicPr>
        <p:blipFill rotWithShape="1">
          <a:blip r:embed="rId3"/>
          <a:srcRect r="30854"/>
          <a:stretch/>
        </p:blipFill>
        <p:spPr>
          <a:xfrm>
            <a:off x="261825" y="3323650"/>
            <a:ext cx="4925426" cy="2469788"/>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pPr marL="0" indent="0">
              <a:buNone/>
            </a:pPr>
            <a:r>
              <a:rPr lang="en-US" sz="2400" dirty="0"/>
              <a:t>You can set a Lambda to run when a file lands in an S3 bucket</a:t>
            </a:r>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sp>
        <p:nvSpPr>
          <p:cNvPr id="12" name="Oval 11">
            <a:extLst>
              <a:ext uri="{FF2B5EF4-FFF2-40B4-BE49-F238E27FC236}">
                <a16:creationId xmlns:a16="http://schemas.microsoft.com/office/drawing/2014/main" id="{EBE840B3-1537-4D45-AE55-49106761039E}"/>
              </a:ext>
            </a:extLst>
          </p:cNvPr>
          <p:cNvSpPr/>
          <p:nvPr/>
        </p:nvSpPr>
        <p:spPr>
          <a:xfrm>
            <a:off x="261825" y="5308985"/>
            <a:ext cx="1276789" cy="48230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4" name="Picture 3">
            <a:extLst>
              <a:ext uri="{FF2B5EF4-FFF2-40B4-BE49-F238E27FC236}">
                <a16:creationId xmlns:a16="http://schemas.microsoft.com/office/drawing/2014/main" id="{7C38C0BC-286C-43D0-A2F7-107F0209A4FC}"/>
              </a:ext>
            </a:extLst>
          </p:cNvPr>
          <p:cNvPicPr>
            <a:picLocks noChangeAspect="1"/>
          </p:cNvPicPr>
          <p:nvPr/>
        </p:nvPicPr>
        <p:blipFill>
          <a:blip r:embed="rId5"/>
          <a:stretch>
            <a:fillRect/>
          </a:stretch>
        </p:blipFill>
        <p:spPr>
          <a:xfrm>
            <a:off x="5533925" y="413960"/>
            <a:ext cx="6177877" cy="3015040"/>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C574B07-DCC5-4FB9-BB33-6364CB08B54C}"/>
              </a:ext>
            </a:extLst>
          </p:cNvPr>
          <p:cNvPicPr>
            <a:picLocks noChangeAspect="1"/>
          </p:cNvPicPr>
          <p:nvPr/>
        </p:nvPicPr>
        <p:blipFill>
          <a:blip r:embed="rId6"/>
          <a:stretch>
            <a:fillRect/>
          </a:stretch>
        </p:blipFill>
        <p:spPr>
          <a:xfrm>
            <a:off x="5533925" y="3465106"/>
            <a:ext cx="6177877" cy="2992947"/>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5276193" y="1752957"/>
            <a:ext cx="620110" cy="10261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9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02355"/>
            <a:ext cx="4037140" cy="1058131"/>
          </a:xfrm>
        </p:spPr>
        <p:txBody>
          <a:bodyPr>
            <a:normAutofit/>
          </a:bodyPr>
          <a:lstStyle/>
          <a:p>
            <a:pPr marL="0" indent="0">
              <a:buNone/>
            </a:pPr>
            <a:r>
              <a:rPr lang="en-US" sz="2400" dirty="0"/>
              <a:t>Then make the Lambda run the Glue job.</a:t>
            </a:r>
          </a:p>
          <a:p>
            <a:pPr marL="0" indent="0">
              <a:buNone/>
            </a:pPr>
            <a:endParaRPr lang="en-US" sz="2400" dirty="0"/>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3">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pic>
        <p:nvPicPr>
          <p:cNvPr id="2" name="Picture 1">
            <a:extLst>
              <a:ext uri="{FF2B5EF4-FFF2-40B4-BE49-F238E27FC236}">
                <a16:creationId xmlns:a16="http://schemas.microsoft.com/office/drawing/2014/main" id="{CA21B441-E051-428D-817D-4F7271107053}"/>
              </a:ext>
            </a:extLst>
          </p:cNvPr>
          <p:cNvPicPr>
            <a:picLocks noChangeAspect="1"/>
          </p:cNvPicPr>
          <p:nvPr/>
        </p:nvPicPr>
        <p:blipFill>
          <a:blip r:embed="rId4"/>
          <a:stretch>
            <a:fillRect/>
          </a:stretch>
        </p:blipFill>
        <p:spPr>
          <a:xfrm>
            <a:off x="5579316" y="737542"/>
            <a:ext cx="4510554" cy="1974594"/>
          </a:xfrm>
          <a:prstGeom prst="rect">
            <a:avLst/>
          </a:prstGeom>
        </p:spPr>
        <p:style>
          <a:lnRef idx="2">
            <a:schemeClr val="dk1"/>
          </a:lnRef>
          <a:fillRef idx="1">
            <a:schemeClr val="lt1"/>
          </a:fillRef>
          <a:effectRef idx="0">
            <a:schemeClr val="dk1"/>
          </a:effectRef>
          <a:fontRef idx="minor">
            <a:schemeClr val="dk1"/>
          </a:fontRef>
        </p:style>
      </p:pic>
      <p:sp>
        <p:nvSpPr>
          <p:cNvPr id="12" name="Content Placeholder 2">
            <a:extLst>
              <a:ext uri="{FF2B5EF4-FFF2-40B4-BE49-F238E27FC236}">
                <a16:creationId xmlns:a16="http://schemas.microsoft.com/office/drawing/2014/main" id="{EBFC8030-0035-4B7E-BF3E-98979C3A370B}"/>
              </a:ext>
            </a:extLst>
          </p:cNvPr>
          <p:cNvSpPr txBox="1">
            <a:spLocks/>
          </p:cNvSpPr>
          <p:nvPr/>
        </p:nvSpPr>
        <p:spPr>
          <a:xfrm>
            <a:off x="440267" y="5180078"/>
            <a:ext cx="8998190" cy="1949669"/>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600"/>
              </a:spcBef>
              <a:buFont typeface="Wingdings" pitchFamily="2" charset="2"/>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glueResponse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6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glue_tutorial_xxx</a:t>
            </a:r>
            <a:r>
              <a:rPr lang="en-US" sz="16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p>
        </p:txBody>
      </p:sp>
      <p:pic>
        <p:nvPicPr>
          <p:cNvPr id="4" name="Picture 3">
            <a:extLst>
              <a:ext uri="{FF2B5EF4-FFF2-40B4-BE49-F238E27FC236}">
                <a16:creationId xmlns:a16="http://schemas.microsoft.com/office/drawing/2014/main" id="{4253C92A-4659-4438-A47E-2C5D9C25321F}"/>
              </a:ext>
            </a:extLst>
          </p:cNvPr>
          <p:cNvPicPr>
            <a:picLocks noChangeAspect="1"/>
          </p:cNvPicPr>
          <p:nvPr/>
        </p:nvPicPr>
        <p:blipFill>
          <a:blip r:embed="rId5"/>
          <a:stretch>
            <a:fillRect/>
          </a:stretch>
        </p:blipFill>
        <p:spPr>
          <a:xfrm>
            <a:off x="2753543" y="3200230"/>
            <a:ext cx="8081287" cy="2355255"/>
          </a:xfrm>
          <a:prstGeom prst="rect">
            <a:avLst/>
          </a:prstGeom>
        </p:spPr>
        <p:style>
          <a:lnRef idx="2">
            <a:schemeClr val="dk1"/>
          </a:lnRef>
          <a:fillRef idx="1">
            <a:schemeClr val="lt1"/>
          </a:fillRef>
          <a:effectRef idx="0">
            <a:schemeClr val="dk1"/>
          </a:effectRef>
          <a:fontRef idx="minor">
            <a:schemeClr val="dk1"/>
          </a:fontRef>
        </p:style>
      </p:pic>
      <p:cxnSp>
        <p:nvCxnSpPr>
          <p:cNvPr id="15" name="Straight Arrow Connector 14">
            <a:extLst>
              <a:ext uri="{FF2B5EF4-FFF2-40B4-BE49-F238E27FC236}">
                <a16:creationId xmlns:a16="http://schemas.microsoft.com/office/drawing/2014/main" id="{7F1955F2-6569-4047-980D-3080721CAE2A}"/>
              </a:ext>
            </a:extLst>
          </p:cNvPr>
          <p:cNvCxnSpPr>
            <a:cxnSpLocks/>
          </p:cNvCxnSpPr>
          <p:nvPr/>
        </p:nvCxnSpPr>
        <p:spPr>
          <a:xfrm>
            <a:off x="2140814" y="4354125"/>
            <a:ext cx="2807971" cy="3698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58441E-AE8C-47CC-9CB6-AA84900A5EFB}"/>
              </a:ext>
            </a:extLst>
          </p:cNvPr>
          <p:cNvSpPr/>
          <p:nvPr/>
        </p:nvSpPr>
        <p:spPr>
          <a:xfrm>
            <a:off x="10055104" y="3088684"/>
            <a:ext cx="779726" cy="46322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33F19E82-B171-46DE-9B61-98181A8635E3}"/>
              </a:ext>
            </a:extLst>
          </p:cNvPr>
          <p:cNvSpPr txBox="1"/>
          <p:nvPr/>
        </p:nvSpPr>
        <p:spPr>
          <a:xfrm>
            <a:off x="615386" y="3488682"/>
            <a:ext cx="1848755" cy="1569660"/>
          </a:xfrm>
          <a:prstGeom prst="rect">
            <a:avLst/>
          </a:prstGeom>
          <a:noFill/>
        </p:spPr>
        <p:txBody>
          <a:bodyPr wrap="square" rtlCol="0">
            <a:spAutoFit/>
          </a:bodyPr>
          <a:lstStyle/>
          <a:p>
            <a:r>
              <a:rPr lang="en-US" sz="2400" dirty="0">
                <a:solidFill>
                  <a:srgbClr val="FF0000"/>
                </a:solidFill>
              </a:rPr>
              <a:t>Add code under ‘lambda_</a:t>
            </a:r>
          </a:p>
          <a:p>
            <a:r>
              <a:rPr lang="en-US" sz="2400" dirty="0">
                <a:solidFill>
                  <a:srgbClr val="FF0000"/>
                </a:solidFill>
              </a:rPr>
              <a:t>function’</a:t>
            </a:r>
          </a:p>
        </p:txBody>
      </p:sp>
      <p:sp>
        <p:nvSpPr>
          <p:cNvPr id="21" name="TextBox 20">
            <a:extLst>
              <a:ext uri="{FF2B5EF4-FFF2-40B4-BE49-F238E27FC236}">
                <a16:creationId xmlns:a16="http://schemas.microsoft.com/office/drawing/2014/main" id="{76EFBDC7-6CA1-4017-92FD-79DEB53F1E83}"/>
              </a:ext>
            </a:extLst>
          </p:cNvPr>
          <p:cNvSpPr txBox="1"/>
          <p:nvPr/>
        </p:nvSpPr>
        <p:spPr>
          <a:xfrm>
            <a:off x="10142310" y="828284"/>
            <a:ext cx="1848755" cy="461665"/>
          </a:xfrm>
          <a:prstGeom prst="rect">
            <a:avLst/>
          </a:prstGeom>
          <a:noFill/>
        </p:spPr>
        <p:txBody>
          <a:bodyPr wrap="square" rtlCol="0">
            <a:spAutoFit/>
          </a:bodyPr>
          <a:lstStyle/>
          <a:p>
            <a:r>
              <a:rPr lang="en-US" sz="2400" dirty="0">
                <a:solidFill>
                  <a:srgbClr val="FF0000"/>
                </a:solidFill>
              </a:rPr>
              <a:t>Click here</a:t>
            </a:r>
          </a:p>
        </p:txBody>
      </p:sp>
      <p:cxnSp>
        <p:nvCxnSpPr>
          <p:cNvPr id="22" name="Straight Arrow Connector 21">
            <a:extLst>
              <a:ext uri="{FF2B5EF4-FFF2-40B4-BE49-F238E27FC236}">
                <a16:creationId xmlns:a16="http://schemas.microsoft.com/office/drawing/2014/main" id="{026B5A64-3A76-4134-8E7F-8D0CF024634B}"/>
              </a:ext>
            </a:extLst>
          </p:cNvPr>
          <p:cNvCxnSpPr>
            <a:cxnSpLocks/>
          </p:cNvCxnSpPr>
          <p:nvPr/>
        </p:nvCxnSpPr>
        <p:spPr>
          <a:xfrm flipH="1">
            <a:off x="9596937" y="1274299"/>
            <a:ext cx="1155146" cy="2824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2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386168" y="1767449"/>
            <a:ext cx="3431924" cy="4851304"/>
          </a:xfrm>
        </p:spPr>
        <p:txBody>
          <a:bodyPr>
            <a:normAutofit/>
          </a:bodyPr>
          <a:lstStyle/>
          <a:p>
            <a:r>
              <a:rPr lang="en-US" sz="2400" dirty="0"/>
              <a:t>Instead of running the Glue job manually, have it run automatically when a file is added to S3.</a:t>
            </a:r>
          </a:p>
          <a:p>
            <a:r>
              <a:rPr lang="en-US" sz="2400" dirty="0"/>
              <a:t>Do this using a Lambda.</a:t>
            </a:r>
          </a:p>
          <a:p>
            <a:r>
              <a:rPr lang="en-US" sz="2400" dirty="0"/>
              <a:t>You can set a Lambda to run when a file lands in an S3 bucket</a:t>
            </a:r>
          </a:p>
          <a:p>
            <a:r>
              <a:rPr lang="en-US" sz="2400" dirty="0"/>
              <a:t>Then make the Lambda run the Glue job.</a:t>
            </a:r>
          </a:p>
          <a:p>
            <a:pPr marL="0" indent="0">
              <a:buNone/>
            </a:pPr>
            <a:endParaRPr lang="en-US" sz="2400" dirty="0"/>
          </a:p>
        </p:txBody>
      </p: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3">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646331"/>
          </a:xfrm>
          <a:prstGeom prst="rect">
            <a:avLst/>
          </a:prstGeom>
          <a:noFill/>
        </p:spPr>
        <p:txBody>
          <a:bodyPr wrap="square" rtlCol="0">
            <a:spAutoFit/>
          </a:bodyPr>
          <a:lstStyle/>
          <a:p>
            <a:pPr lvl="1"/>
            <a:r>
              <a:rPr lang="en-US" b="1" dirty="0"/>
              <a:t>Automatically run Glue job </a:t>
            </a:r>
          </a:p>
          <a:p>
            <a:pPr lvl="1"/>
            <a:r>
              <a:rPr lang="en-US" b="1" dirty="0"/>
              <a:t>using Lambda – a serverless function</a:t>
            </a:r>
          </a:p>
        </p:txBody>
      </p:sp>
      <p:pic>
        <p:nvPicPr>
          <p:cNvPr id="2" name="Picture 1">
            <a:extLst>
              <a:ext uri="{FF2B5EF4-FFF2-40B4-BE49-F238E27FC236}">
                <a16:creationId xmlns:a16="http://schemas.microsoft.com/office/drawing/2014/main" id="{CA21B441-E051-428D-817D-4F7271107053}"/>
              </a:ext>
            </a:extLst>
          </p:cNvPr>
          <p:cNvPicPr>
            <a:picLocks noChangeAspect="1"/>
          </p:cNvPicPr>
          <p:nvPr/>
        </p:nvPicPr>
        <p:blipFill>
          <a:blip r:embed="rId4"/>
          <a:stretch>
            <a:fillRect/>
          </a:stretch>
        </p:blipFill>
        <p:spPr>
          <a:xfrm>
            <a:off x="5663956" y="1251781"/>
            <a:ext cx="4510554" cy="1974594"/>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4253C92A-4659-4438-A47E-2C5D9C25321F}"/>
              </a:ext>
            </a:extLst>
          </p:cNvPr>
          <p:cNvPicPr>
            <a:picLocks noChangeAspect="1"/>
          </p:cNvPicPr>
          <p:nvPr/>
        </p:nvPicPr>
        <p:blipFill>
          <a:blip r:embed="rId5"/>
          <a:stretch>
            <a:fillRect/>
          </a:stretch>
        </p:blipFill>
        <p:spPr>
          <a:xfrm>
            <a:off x="3921191" y="3729788"/>
            <a:ext cx="8081287" cy="2355255"/>
          </a:xfrm>
          <a:prstGeom prst="rect">
            <a:avLst/>
          </a:prstGeom>
        </p:spPr>
        <p:style>
          <a:lnRef idx="2">
            <a:schemeClr val="dk1"/>
          </a:lnRef>
          <a:fillRef idx="1">
            <a:schemeClr val="lt1"/>
          </a:fillRef>
          <a:effectRef idx="0">
            <a:schemeClr val="dk1"/>
          </a:effectRef>
          <a:fontRef idx="minor">
            <a:schemeClr val="dk1"/>
          </a:fontRef>
        </p:style>
      </p:pic>
      <p:cxnSp>
        <p:nvCxnSpPr>
          <p:cNvPr id="22" name="Straight Arrow Connector 21">
            <a:extLst>
              <a:ext uri="{FF2B5EF4-FFF2-40B4-BE49-F238E27FC236}">
                <a16:creationId xmlns:a16="http://schemas.microsoft.com/office/drawing/2014/main" id="{026B5A64-3A76-4134-8E7F-8D0CF024634B}"/>
              </a:ext>
            </a:extLst>
          </p:cNvPr>
          <p:cNvCxnSpPr>
            <a:cxnSpLocks/>
          </p:cNvCxnSpPr>
          <p:nvPr/>
        </p:nvCxnSpPr>
        <p:spPr>
          <a:xfrm flipV="1">
            <a:off x="2235283" y="2690649"/>
            <a:ext cx="3513876" cy="17131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CA363D-3C6E-4322-A795-61D1F049E18F}"/>
              </a:ext>
            </a:extLst>
          </p:cNvPr>
          <p:cNvCxnSpPr>
            <a:cxnSpLocks/>
          </p:cNvCxnSpPr>
          <p:nvPr/>
        </p:nvCxnSpPr>
        <p:spPr>
          <a:xfrm flipV="1">
            <a:off x="3430875" y="5728138"/>
            <a:ext cx="2774021" cy="1512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038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199586" y="547589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9731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3037607" cy="4818580"/>
          </a:xfrm>
        </p:spPr>
        <p:txBody>
          <a:bodyPr>
            <a:normAutofit/>
          </a:bodyPr>
          <a:lstStyle/>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199586" y="547589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896B0-5500-4035-959E-4F19EE753A78}"/>
              </a:ext>
            </a:extLst>
          </p:cNvPr>
          <p:cNvPicPr>
            <a:picLocks noChangeAspect="1"/>
          </p:cNvPicPr>
          <p:nvPr/>
        </p:nvPicPr>
        <p:blipFill>
          <a:blip r:embed="rId4"/>
          <a:stretch>
            <a:fillRect/>
          </a:stretch>
        </p:blipFill>
        <p:spPr>
          <a:xfrm>
            <a:off x="3680597" y="1650181"/>
            <a:ext cx="5831265" cy="2887908"/>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566FE1EF-9A02-483E-B57E-46AD06B0C99B}"/>
              </a:ext>
            </a:extLst>
          </p:cNvPr>
          <p:cNvPicPr>
            <a:picLocks noChangeAspect="1"/>
          </p:cNvPicPr>
          <p:nvPr/>
        </p:nvPicPr>
        <p:blipFill>
          <a:blip r:embed="rId5"/>
          <a:stretch>
            <a:fillRect/>
          </a:stretch>
        </p:blipFill>
        <p:spPr>
          <a:xfrm>
            <a:off x="5627307" y="3200095"/>
            <a:ext cx="5492640" cy="3229006"/>
          </a:xfrm>
          <a:prstGeom prst="rect">
            <a:avLst/>
          </a:prstGeom>
        </p:spPr>
        <p:style>
          <a:lnRef idx="2">
            <a:schemeClr val="dk1"/>
          </a:lnRef>
          <a:fillRef idx="1">
            <a:schemeClr val="lt1"/>
          </a:fillRef>
          <a:effectRef idx="0">
            <a:schemeClr val="dk1"/>
          </a:effectRef>
          <a:fontRef idx="minor">
            <a:schemeClr val="dk1"/>
          </a:fontRef>
        </p:style>
      </p:pic>
      <p:sp>
        <p:nvSpPr>
          <p:cNvPr id="11" name="Oval 10">
            <a:extLst>
              <a:ext uri="{FF2B5EF4-FFF2-40B4-BE49-F238E27FC236}">
                <a16:creationId xmlns:a16="http://schemas.microsoft.com/office/drawing/2014/main" id="{5C649BCE-F4C5-4B96-AC4C-5F0F65C41017}"/>
              </a:ext>
            </a:extLst>
          </p:cNvPr>
          <p:cNvSpPr/>
          <p:nvPr/>
        </p:nvSpPr>
        <p:spPr>
          <a:xfrm>
            <a:off x="4989116" y="2417379"/>
            <a:ext cx="938717" cy="41285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79D50B6-74F6-4E96-A884-07FC6FA4AE02}"/>
              </a:ext>
            </a:extLst>
          </p:cNvPr>
          <p:cNvCxnSpPr>
            <a:cxnSpLocks/>
          </p:cNvCxnSpPr>
          <p:nvPr/>
        </p:nvCxnSpPr>
        <p:spPr>
          <a:xfrm flipH="1" flipV="1">
            <a:off x="8061433" y="4325667"/>
            <a:ext cx="1117937" cy="17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3F8D97-F979-402A-885C-27261F01AF67}"/>
              </a:ext>
            </a:extLst>
          </p:cNvPr>
          <p:cNvCxnSpPr>
            <a:cxnSpLocks/>
          </p:cNvCxnSpPr>
          <p:nvPr/>
        </p:nvCxnSpPr>
        <p:spPr>
          <a:xfrm flipH="1">
            <a:off x="7935310" y="4517095"/>
            <a:ext cx="1244061" cy="348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128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478424" y="1556667"/>
            <a:ext cx="6382442" cy="4578733"/>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
        <p:nvSpPr>
          <p:cNvPr id="2" name="Rectangle 1">
            <a:extLst>
              <a:ext uri="{FF2B5EF4-FFF2-40B4-BE49-F238E27FC236}">
                <a16:creationId xmlns:a16="http://schemas.microsoft.com/office/drawing/2014/main" id="{823B4FDF-BD66-4813-9D34-0EF560AEE545}"/>
              </a:ext>
            </a:extLst>
          </p:cNvPr>
          <p:cNvSpPr/>
          <p:nvPr/>
        </p:nvSpPr>
        <p:spPr>
          <a:xfrm>
            <a:off x="7521122" y="5486401"/>
            <a:ext cx="861847" cy="19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DB6CF0-1838-489E-A1AC-CEF770C73C9E}"/>
              </a:ext>
            </a:extLst>
          </p:cNvPr>
          <p:cNvPicPr>
            <a:picLocks noChangeAspect="1"/>
          </p:cNvPicPr>
          <p:nvPr/>
        </p:nvPicPr>
        <p:blipFill>
          <a:blip r:embed="rId5"/>
          <a:stretch>
            <a:fillRect/>
          </a:stretch>
        </p:blipFill>
        <p:spPr>
          <a:xfrm>
            <a:off x="154935" y="3468004"/>
            <a:ext cx="5075961" cy="2667396"/>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1D5ADFF9-0A7A-40ED-AF31-2ECE3B494A1C}"/>
              </a:ext>
            </a:extLst>
          </p:cNvPr>
          <p:cNvSpPr txBox="1"/>
          <p:nvPr/>
        </p:nvSpPr>
        <p:spPr>
          <a:xfrm>
            <a:off x="8669645" y="5441570"/>
            <a:ext cx="1756022" cy="292388"/>
          </a:xfrm>
          <a:prstGeom prst="rect">
            <a:avLst/>
          </a:prstGeom>
          <a:solidFill>
            <a:schemeClr val="bg1"/>
          </a:solidFill>
        </p:spPr>
        <p:txBody>
          <a:bodyPr wrap="square" rtlCol="0">
            <a:spAutoFit/>
          </a:bodyPr>
          <a:lstStyle/>
          <a:p>
            <a:r>
              <a:rPr lang="en-US" sz="1300" dirty="0" err="1">
                <a:latin typeface="Arial" panose="020B0604020202020204" pitchFamily="34" charset="0"/>
                <a:cs typeface="Arial" panose="020B0604020202020204" pitchFamily="34" charset="0"/>
              </a:rPr>
              <a:t>glue_tutorial_xxx</a:t>
            </a:r>
            <a:endParaRPr lang="en-US" sz="1300" dirty="0">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B251F33-C7A5-4744-9DDF-2C57D0A6DA07}"/>
              </a:ext>
            </a:extLst>
          </p:cNvPr>
          <p:cNvSpPr>
            <a:spLocks noGrp="1"/>
          </p:cNvSpPr>
          <p:nvPr>
            <p:ph idx="1"/>
          </p:nvPr>
        </p:nvSpPr>
        <p:spPr>
          <a:xfrm>
            <a:off x="462338" y="1787703"/>
            <a:ext cx="4372421" cy="1418761"/>
          </a:xfrm>
        </p:spPr>
        <p:txBody>
          <a:bodyPr>
            <a:normAutofit/>
          </a:bodyPr>
          <a:lstStyle/>
          <a:p>
            <a:r>
              <a:rPr lang="en-US" sz="2400" dirty="0"/>
              <a:t>Enter the filename and the glue job that loads that file</a:t>
            </a:r>
          </a:p>
        </p:txBody>
      </p:sp>
    </p:spTree>
    <p:extLst>
      <p:ext uri="{BB962C8B-B14F-4D97-AF65-F5344CB8AC3E}">
        <p14:creationId xmlns:p14="http://schemas.microsoft.com/office/powerpoint/2010/main" val="29427723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style>
          <a:lnRef idx="2">
            <a:schemeClr val="dk1"/>
          </a:lnRef>
          <a:fillRef idx="1">
            <a:schemeClr val="lt1"/>
          </a:fillRef>
          <a:effectRef idx="0">
            <a:schemeClr val="dk1"/>
          </a:effectRef>
          <a:fontRef idx="minor">
            <a:schemeClr val="dk1"/>
          </a:fontRef>
        </p:style>
      </p:pic>
      <p:sp>
        <p:nvSpPr>
          <p:cNvPr id="17" name="Content Placeholder 2">
            <a:extLst>
              <a:ext uri="{FF2B5EF4-FFF2-40B4-BE49-F238E27FC236}">
                <a16:creationId xmlns:a16="http://schemas.microsoft.com/office/drawing/2014/main" id="{E84C9924-57C5-44BD-A1C0-CA4078D1B31A}"/>
              </a:ext>
            </a:extLst>
          </p:cNvPr>
          <p:cNvSpPr txBox="1">
            <a:spLocks/>
          </p:cNvSpPr>
          <p:nvPr/>
        </p:nvSpPr>
        <p:spPr>
          <a:xfrm>
            <a:off x="3972340" y="2291664"/>
            <a:ext cx="7341787" cy="3624664"/>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boto3</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def</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lambda_handler</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(event, context):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event[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‘Records’</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‘s3’</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‘object’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‘key’</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source_key_name.rsplit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].split(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1</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boto3.resource(</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dynamodb</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table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dynamodb.Table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glue_triggers</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table.get_item</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(Key = {</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“filename”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filename})</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dynamodb_response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‘Item’</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200"/>
              </a:spcBef>
              <a:buNone/>
            </a:pPr>
            <a:endParaRPr lang="en-US" sz="14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glue = boto3.</a:t>
            </a:r>
            <a:r>
              <a:rPr lang="en-US" sz="14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client</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rPr>
              <a:t>'glue’)</a:t>
            </a:r>
          </a:p>
          <a:p>
            <a:pPr marL="0" indent="0">
              <a:spcBef>
                <a:spcPts val="200"/>
              </a:spcBef>
              <a:buNone/>
            </a:pPr>
            <a:r>
              <a:rPr lang="en-US" sz="14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glue_response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a:t>
            </a:r>
            <a:r>
              <a:rPr lang="en-US" sz="1400" dirty="0" err="1">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start_job_run</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JobName</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400" dirty="0" err="1">
                <a:latin typeface="Lucida Console" panose="020B0609040504020204" pitchFamily="49" charset="0"/>
                <a:ea typeface="MS Mincho" panose="020B0400000000000000" pitchFamily="49" charset="-128"/>
                <a:cs typeface="Arabic Typesetting" panose="020B0604020202020204" pitchFamily="66" charset="-78"/>
              </a:rPr>
              <a:t>glue_job</a:t>
            </a:r>
            <a:r>
              <a:rPr lang="en-US" sz="1400" dirty="0">
                <a:latin typeface="Lucida Console" panose="020B0609040504020204" pitchFamily="49" charset="0"/>
                <a:ea typeface="MS Mincho" panose="020B0400000000000000" pitchFamily="49" charset="-128"/>
                <a:cs typeface="Arabic Typesetting" panose="020B0604020202020204" pitchFamily="66" charset="-78"/>
              </a:rPr>
              <a:t>)</a:t>
            </a:r>
            <a:endParaRPr lang="en-US" sz="1400" dirty="0">
              <a:solidFill>
                <a:srgbClr val="00B050"/>
              </a:solidFill>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453352" y="1490870"/>
            <a:ext cx="1717412" cy="12313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744664"/>
            <a:ext cx="466256" cy="11541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522310"/>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5421" y="4679761"/>
            <a:ext cx="2472147" cy="1938992"/>
          </a:xfrm>
          <a:prstGeom prst="rect">
            <a:avLst/>
          </a:prstGeom>
          <a:noFill/>
        </p:spPr>
        <p:txBody>
          <a:bodyPr wrap="square" rtlCol="0">
            <a:spAutoFit/>
          </a:bodyPr>
          <a:lstStyle/>
          <a:p>
            <a:r>
              <a:rPr lang="en-US" sz="2400" dirty="0">
                <a:solidFill>
                  <a:srgbClr val="FF0000"/>
                </a:solidFill>
              </a:rPr>
              <a:t>This returns the Glue job associated with that file, then we trigger that job</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However when we try to run this lambda, we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style>
          <a:lnRef idx="2">
            <a:schemeClr val="dk1"/>
          </a:lnRef>
          <a:fillRef idx="1">
            <a:schemeClr val="lt1"/>
          </a:fillRef>
          <a:effectRef idx="0">
            <a:schemeClr val="dk1"/>
          </a:effectRef>
          <a:fontRef idx="minor">
            <a:schemeClr val="dk1"/>
          </a:fontRef>
        </p:style>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style>
          <a:lnRef idx="2">
            <a:schemeClr val="dk1"/>
          </a:lnRef>
          <a:fillRef idx="1">
            <a:schemeClr val="lt1"/>
          </a:fillRef>
          <a:effectRef idx="0">
            <a:schemeClr val="dk1"/>
          </a:effectRef>
          <a:fontRef idx="minor">
            <a:schemeClr val="dk1"/>
          </a:fontRef>
        </p:style>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style>
          <a:lnRef idx="2">
            <a:schemeClr val="dk1"/>
          </a:lnRef>
          <a:fillRef idx="1">
            <a:schemeClr val="lt1"/>
          </a:fillRef>
          <a:effectRef idx="0">
            <a:schemeClr val="dk1"/>
          </a:effectRef>
          <a:fontRef idx="minor">
            <a:schemeClr val="dk1"/>
          </a:fontRef>
        </p:style>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5207"/>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972265" y="1544535"/>
            <a:ext cx="4407399" cy="4832092"/>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endParaRPr lang="en-US" dirty="0"/>
          </a:p>
        </p:txBody>
      </p:sp>
      <p:sp>
        <p:nvSpPr>
          <p:cNvPr id="7" name="Rectangle 6">
            <a:extLst>
              <a:ext uri="{FF2B5EF4-FFF2-40B4-BE49-F238E27FC236}">
                <a16:creationId xmlns:a16="http://schemas.microsoft.com/office/drawing/2014/main" id="{CC792978-7F24-416B-99A1-1F5C9B69D2C9}"/>
              </a:ext>
            </a:extLst>
          </p:cNvPr>
          <p:cNvSpPr/>
          <p:nvPr/>
        </p:nvSpPr>
        <p:spPr>
          <a:xfrm>
            <a:off x="5845222" y="474345"/>
            <a:ext cx="5224648" cy="5909310"/>
          </a:xfrm>
          <a:prstGeom prst="rect">
            <a:avLst/>
          </a:prstGeom>
        </p:spPr>
        <p:txBody>
          <a:bodyPr wrap="square">
            <a:spAutoFit/>
          </a:bodyPr>
          <a:lstStyle/>
          <a:p>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"s3://glue-tutorial-XXX/</a:t>
            </a:r>
            <a:r>
              <a:rPr lang="en-US" sz="1400" dirty="0" err="1"/>
              <a:t>products_XXX</a:t>
            </a:r>
            <a:r>
              <a:rPr lang="en-US" sz="1400" dirty="0"/>
              <a:t>"</a:t>
            </a:r>
          </a:p>
          <a:p>
            <a:endParaRPr lang="en-US" sz="1400" dirty="0"/>
          </a:p>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2985598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9940</TotalTime>
  <Words>4129</Words>
  <Application>Microsoft Office PowerPoint</Application>
  <PresentationFormat>Widescreen</PresentationFormat>
  <Paragraphs>862</Paragraphs>
  <Slides>127</Slides>
  <Notes>40</Notes>
  <HiddenSlides>2</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White, Lydia</cp:lastModifiedBy>
  <cp:revision>576</cp:revision>
  <dcterms:created xsi:type="dcterms:W3CDTF">2018-07-27T13:09:52Z</dcterms:created>
  <dcterms:modified xsi:type="dcterms:W3CDTF">2020-01-05T02:19:22Z</dcterms:modified>
</cp:coreProperties>
</file>